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7"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DB7E53EB-A604-49DD-8625-2D7F69B510B6}">
  <a:tblStyle styleId="{DB7E53EB-A604-49DD-8625-2D7F69B510B6}"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C1CD12EF-3140-49DC-81FF-A7086E24CB90}" styleName="Table_1">
    <a:wholeTbl>
      <a:tcTxStyle>
        <a:font>
          <a:latin typeface="Arial"/>
          <a:ea typeface="Arial"/>
          <a:cs typeface="Arial"/>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DDC9F811-F524-49E2-85FE-A05E68A3FDD8}" styleName="Table_2">
    <a:wholeTbl>
      <a:tcTxStyle>
        <a:font>
          <a:latin typeface="Arial"/>
          <a:ea typeface="Arial"/>
          <a:cs typeface="Arial"/>
        </a:font>
        <a:srgbClr val="000000"/>
      </a:tcTxStyle>
      <a:tcStyle>
        <a:tcBdr>
          <a:left>
            <a:ln cap="flat" cmpd="sng" w="12700">
              <a:solidFill>
                <a:srgbClr val="9E9E9E"/>
              </a:solidFill>
              <a:prstDash val="solid"/>
              <a:round/>
              <a:headEnd len="sm" w="sm" type="none"/>
              <a:tailEnd len="sm" w="sm" type="none"/>
            </a:ln>
          </a:left>
          <a:right>
            <a:ln cap="flat" cmpd="sng" w="12700">
              <a:solidFill>
                <a:srgbClr val="9E9E9E"/>
              </a:solidFill>
              <a:prstDash val="solid"/>
              <a:round/>
              <a:headEnd len="sm" w="sm" type="none"/>
              <a:tailEnd len="sm" w="sm" type="none"/>
            </a:ln>
          </a:right>
          <a:top>
            <a:ln cap="flat" cmpd="sng" w="12700">
              <a:solidFill>
                <a:srgbClr val="9E9E9E"/>
              </a:solidFill>
              <a:prstDash val="solid"/>
              <a:round/>
              <a:headEnd len="sm" w="sm" type="none"/>
              <a:tailEnd len="sm" w="sm" type="none"/>
            </a:ln>
          </a:top>
          <a:bottom>
            <a:ln cap="flat" cmpd="sng" w="12700">
              <a:solidFill>
                <a:srgbClr val="9E9E9E"/>
              </a:solidFill>
              <a:prstDash val="solid"/>
              <a:round/>
              <a:headEnd len="sm" w="sm" type="none"/>
              <a:tailEnd len="sm" w="sm" type="none"/>
            </a:ln>
          </a:bottom>
          <a:insideH>
            <a:ln cap="flat" cmpd="sng" w="12700">
              <a:solidFill>
                <a:srgbClr val="9E9E9E"/>
              </a:solidFill>
              <a:prstDash val="solid"/>
              <a:round/>
              <a:headEnd len="sm" w="sm" type="none"/>
              <a:tailEnd len="sm" w="sm" type="none"/>
            </a:ln>
          </a:insideH>
          <a:insideV>
            <a:ln cap="flat" cmpd="sng" w="12700">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0700A678-9626-4F87-A7AD-2A31101C5E75}" styleName="Table_3">
    <a:wholeTbl>
      <a:tcTxStyle>
        <a:font>
          <a:latin typeface="Arial"/>
          <a:ea typeface="Arial"/>
          <a:cs typeface="Arial"/>
        </a:font>
        <a:srgbClr val="000000"/>
      </a:tcTxStyle>
      <a:tcStyle>
        <a:tcBdr>
          <a:left>
            <a:ln cap="flat" cmpd="sng">
              <a:solidFill>
                <a:srgbClr val="000000"/>
              </a:solidFill>
              <a:prstDash val="solid"/>
              <a:round/>
              <a:headEnd len="sm" w="sm" type="none"/>
              <a:tailEnd len="sm" w="sm" type="none"/>
            </a:ln>
          </a:left>
          <a:right>
            <a:ln cap="flat" cmpd="sng">
              <a:solidFill>
                <a:srgbClr val="000000"/>
              </a:solidFill>
              <a:prstDash val="solid"/>
              <a:round/>
              <a:headEnd len="sm" w="sm" type="none"/>
              <a:tailEnd len="sm" w="sm" type="none"/>
            </a:ln>
          </a:right>
          <a:top>
            <a:ln cap="flat" cmpd="sng">
              <a:solidFill>
                <a:srgbClr val="000000"/>
              </a:solidFill>
              <a:prstDash val="solid"/>
              <a:round/>
              <a:headEnd len="sm" w="sm" type="none"/>
              <a:tailEnd len="sm" w="sm" type="none"/>
            </a:ln>
          </a:top>
          <a:bottom>
            <a:ln cap="flat" cmpd="sng">
              <a:solidFill>
                <a:srgbClr val="000000"/>
              </a:solidFill>
              <a:prstDash val="solid"/>
              <a:round/>
              <a:headEnd len="sm" w="sm" type="none"/>
              <a:tailEnd len="sm" w="sm" type="none"/>
            </a:ln>
          </a:bottom>
          <a:insideH>
            <a:ln cap="flat" cmpd="sng">
              <a:solidFill>
                <a:srgbClr val="000000"/>
              </a:solidFill>
              <a:prstDash val="solid"/>
              <a:round/>
              <a:headEnd len="sm" w="sm" type="none"/>
              <a:tailEnd len="sm" w="sm" type="none"/>
            </a:ln>
          </a:insideH>
          <a:insideV>
            <a:ln cap="flat" cmpd="sng">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20" Type="http://schemas.openxmlformats.org/officeDocument/2006/relationships/slide" Target="slides/slide14.xml"/><Relationship Id="rId41" Type="http://schemas.openxmlformats.org/officeDocument/2006/relationships/slide" Target="slides/slide35.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slide" Target="slides/slide31.xml"/><Relationship Id="rId14" Type="http://schemas.openxmlformats.org/officeDocument/2006/relationships/slide" Target="slides/slide8.xml"/><Relationship Id="rId36" Type="http://schemas.openxmlformats.org/officeDocument/2006/relationships/slide" Target="slides/slide30.xml"/><Relationship Id="rId17" Type="http://schemas.openxmlformats.org/officeDocument/2006/relationships/slide" Target="slides/slide11.xml"/><Relationship Id="rId39" Type="http://schemas.openxmlformats.org/officeDocument/2006/relationships/slide" Target="slides/slide33.xml"/><Relationship Id="rId16" Type="http://schemas.openxmlformats.org/officeDocument/2006/relationships/slide" Target="slides/slide10.xml"/><Relationship Id="rId38" Type="http://schemas.openxmlformats.org/officeDocument/2006/relationships/slide" Target="slides/slide32.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294ac54fedc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294ac54fedc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Avery</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294f6bb36ce_2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294f6bb36ce_2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294f6bb36ce_2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294f6bb36ce_2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294ac54fedc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294ac54fedc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Zack</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294ac54fedc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294ac54fedc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Travis</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294b5c03818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294b5c03818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Travis</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294ac54fedc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294ac54fedc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Locke</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294ac54fedc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294ac54fedc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Avery</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294ac54fedc_0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294ac54fedc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Locke</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294ac54fedc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294ac54fedc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294ac54fedc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294ac54fedc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Micheal</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294ac54fedc_0_2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294ac54fedc_0_2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294ac54fedc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294ac54fedc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Avery</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294f6bb36ce_2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294f6bb36ce_2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294f6bb36ce_2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294f6bb36ce_2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294ac54fedc_0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294ac54fedc_0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Cody - </a:t>
            </a:r>
            <a:endParaRPr/>
          </a:p>
          <a:p>
            <a:pPr indent="0" lvl="0" marL="0" rtl="0" algn="l">
              <a:spcBef>
                <a:spcPts val="0"/>
              </a:spcBef>
              <a:spcAft>
                <a:spcPts val="0"/>
              </a:spcAft>
              <a:buNone/>
            </a:pPr>
            <a:r>
              <a:rPr lang="en"/>
              <a:t>our final concept for determining the valve position is a rotary potentiometer</a:t>
            </a:r>
            <a:endParaRPr/>
          </a:p>
          <a:p>
            <a:pPr indent="0" lvl="0" marL="0" rtl="0" algn="l">
              <a:spcBef>
                <a:spcPts val="0"/>
              </a:spcBef>
              <a:spcAft>
                <a:spcPts val="0"/>
              </a:spcAft>
              <a:buNone/>
            </a:pPr>
            <a:r>
              <a:rPr lang="en"/>
              <a:t>As the ball rotates, a connected rod in the potentiometer will rotate as well, which changes the amount of current in the circuit it is attached to</a:t>
            </a:r>
            <a:endParaRPr/>
          </a:p>
          <a:p>
            <a:pPr indent="0" lvl="0" marL="0" rtl="0" algn="l">
              <a:spcBef>
                <a:spcPts val="0"/>
              </a:spcBef>
              <a:spcAft>
                <a:spcPts val="0"/>
              </a:spcAft>
              <a:buNone/>
            </a:pPr>
            <a:r>
              <a:rPr lang="en"/>
              <a:t>The device will be placed under the ball of the valve, and this will not compromise the </a:t>
            </a:r>
            <a:r>
              <a:rPr lang="en"/>
              <a:t>function</a:t>
            </a:r>
            <a:r>
              <a:rPr lang="en"/>
              <a:t> of the valve</a:t>
            </a:r>
            <a:endParaRPr/>
          </a:p>
          <a:p>
            <a:pPr indent="0" lvl="0" marL="0" rtl="0" algn="l">
              <a:spcBef>
                <a:spcPts val="0"/>
              </a:spcBef>
              <a:spcAft>
                <a:spcPts val="0"/>
              </a:spcAft>
              <a:buNone/>
            </a:pPr>
            <a:r>
              <a:rPr lang="en"/>
              <a:t>Potentiometers have a low cost, are easily implemented, and achieve our deliverable of being fully embedded</a:t>
            </a:r>
            <a:endParaRPr/>
          </a:p>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294e941a6e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294e941a6e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Cody</a:t>
            </a:r>
            <a:endParaRPr/>
          </a:p>
          <a:p>
            <a:pPr indent="0" lvl="0" marL="0" rtl="0" algn="l">
              <a:spcBef>
                <a:spcPts val="0"/>
              </a:spcBef>
              <a:spcAft>
                <a:spcPts val="0"/>
              </a:spcAft>
              <a:buNone/>
            </a:pPr>
            <a:r>
              <a:rPr lang="en"/>
              <a:t>Similarly to the valve position concept, we will use a rotary potentiometer to determine the actuator output torque</a:t>
            </a:r>
            <a:endParaRPr/>
          </a:p>
          <a:p>
            <a:pPr indent="0" lvl="0" marL="0" rtl="0" algn="l">
              <a:spcBef>
                <a:spcPts val="0"/>
              </a:spcBef>
              <a:spcAft>
                <a:spcPts val="0"/>
              </a:spcAft>
              <a:buNone/>
            </a:pPr>
            <a:r>
              <a:rPr lang="en"/>
              <a:t>Again, this is a low cost, easily implemented solution</a:t>
            </a:r>
            <a:endParaRPr/>
          </a:p>
          <a:p>
            <a:pPr indent="0" lvl="0" marL="0" rtl="0" algn="l">
              <a:spcBef>
                <a:spcPts val="0"/>
              </a:spcBef>
              <a:spcAft>
                <a:spcPts val="0"/>
              </a:spcAft>
              <a:buNone/>
            </a:pPr>
            <a:r>
              <a:rPr lang="en"/>
              <a:t>Here you can see there is a viable space to implement the potentiometer on the top of the actuator shaft for both styles of actuators</a:t>
            </a:r>
            <a:endParaRPr/>
          </a:p>
          <a:p>
            <a:pPr indent="0" lvl="0" marL="0" rtl="0" algn="l">
              <a:spcBef>
                <a:spcPts val="0"/>
              </a:spcBef>
              <a:spcAft>
                <a:spcPts val="0"/>
              </a:spcAft>
              <a:buNone/>
            </a:pPr>
            <a:r>
              <a:rPr lang="en"/>
              <a:t>By using similar </a:t>
            </a:r>
            <a:r>
              <a:rPr lang="en"/>
              <a:t>sensors</a:t>
            </a:r>
            <a:r>
              <a:rPr lang="en"/>
              <a:t> on both the valve and actuator, it will reduce complexity in powering both sensors and make translating raw data easier</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294e941a6e7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294e941a6e7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Cody</a:t>
            </a:r>
            <a:endParaRPr/>
          </a:p>
          <a:p>
            <a:pPr indent="0" lvl="0" marL="0" rtl="0" algn="l">
              <a:spcBef>
                <a:spcPts val="0"/>
              </a:spcBef>
              <a:spcAft>
                <a:spcPts val="0"/>
              </a:spcAft>
              <a:buNone/>
            </a:pPr>
            <a:r>
              <a:rPr lang="en"/>
              <a:t>Our quantitative matrix was a large reason why we chose the potentiometer concepts</a:t>
            </a:r>
            <a:endParaRPr/>
          </a:p>
          <a:p>
            <a:pPr indent="0" lvl="0" marL="0" rtl="0" algn="l">
              <a:spcBef>
                <a:spcPts val="0"/>
              </a:spcBef>
              <a:spcAft>
                <a:spcPts val="0"/>
              </a:spcAft>
              <a:buNone/>
            </a:pPr>
            <a:r>
              <a:rPr lang="en"/>
              <a:t>In both locations, the potentiometers have less error than required by Bray</a:t>
            </a:r>
            <a:endParaRPr/>
          </a:p>
          <a:p>
            <a:pPr indent="0" lvl="0" marL="0" rtl="0" algn="l">
              <a:spcBef>
                <a:spcPts val="0"/>
              </a:spcBef>
              <a:spcAft>
                <a:spcPts val="0"/>
              </a:spcAft>
              <a:buNone/>
            </a:pPr>
            <a:r>
              <a:rPr lang="en"/>
              <a:t>Furthermore, potentiometers were the most cost effective solution, could both handle up to 20 million cycles, and are easy to manufacture and maintain</a:t>
            </a:r>
            <a:endParaRPr/>
          </a:p>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294ac54fedc_0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294ac54fedc_0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Micheal</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294f6bb36ce_7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294f6bb36ce_7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294f6bb36ce_7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294f6bb36ce_7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294ac54fedc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294ac54fedc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Zack</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294f6bb36ce_7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294f6bb36ce_7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294ac54fedc_0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294ac54fedc_0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micheal</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294ac54fedc_0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294ac54fedc_0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Travis - DR3, minimal viable product, etc.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294ac54fedc_0_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294ac54fedc_0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Zack</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294ac54fedc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294ac54fedc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294ac54fedc_0_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294ac54fedc_0_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25e2c0ebb6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25e2c0ebb6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Zack</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294ac54fedc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294ac54fedc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Travis</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294ac54fedc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294ac54fedc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Locke</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294ac54fedc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294ac54fedc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locke</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294ac54fedc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294ac54fedc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Locke</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294ac54fedc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294ac54fedc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Locke</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 Id="rId3"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 Id="rId3"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 name="Shape 14"/>
        <p:cNvGrpSpPr/>
        <p:nvPr/>
      </p:nvGrpSpPr>
      <p:grpSpPr>
        <a:xfrm>
          <a:off x="0" y="0"/>
          <a:ext cx="0" cy="0"/>
          <a:chOff x="0" y="0"/>
          <a:chExt cx="0" cy="0"/>
        </a:xfrm>
      </p:grpSpPr>
      <p:pic>
        <p:nvPicPr>
          <p:cNvPr descr="AcademicBdlg.jpg" id="15" name="Google Shape;15;p2"/>
          <p:cNvPicPr preferRelativeResize="0"/>
          <p:nvPr/>
        </p:nvPicPr>
        <p:blipFill rotWithShape="1">
          <a:blip r:embed="rId2">
            <a:alphaModFix/>
          </a:blip>
          <a:srcRect b="0" l="0" r="0" t="0"/>
          <a:stretch/>
        </p:blipFill>
        <p:spPr>
          <a:xfrm>
            <a:off x="198344" y="155321"/>
            <a:ext cx="8747310" cy="4840245"/>
          </a:xfrm>
          <a:prstGeom prst="rect">
            <a:avLst/>
          </a:prstGeom>
          <a:noFill/>
          <a:ln>
            <a:noFill/>
          </a:ln>
        </p:spPr>
      </p:pic>
      <p:sp>
        <p:nvSpPr>
          <p:cNvPr id="16" name="Google Shape;16;p2"/>
          <p:cNvSpPr/>
          <p:nvPr/>
        </p:nvSpPr>
        <p:spPr>
          <a:xfrm>
            <a:off x="198344" y="2028976"/>
            <a:ext cx="89100" cy="1028700"/>
          </a:xfrm>
          <a:prstGeom prst="rect">
            <a:avLst/>
          </a:prstGeom>
          <a:solidFill>
            <a:srgbClr val="FFFF0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17" name="Google Shape;17;p2"/>
          <p:cNvSpPr/>
          <p:nvPr/>
        </p:nvSpPr>
        <p:spPr>
          <a:xfrm>
            <a:off x="8856502" y="2028976"/>
            <a:ext cx="89100" cy="1028700"/>
          </a:xfrm>
          <a:prstGeom prst="rect">
            <a:avLst/>
          </a:prstGeom>
          <a:solidFill>
            <a:srgbClr val="FFFF0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18" name="Google Shape;18;p2"/>
          <p:cNvSpPr txBox="1"/>
          <p:nvPr>
            <p:ph type="ctrTitle"/>
          </p:nvPr>
        </p:nvSpPr>
        <p:spPr>
          <a:xfrm>
            <a:off x="685800" y="2020492"/>
            <a:ext cx="7772400" cy="1102500"/>
          </a:xfrm>
          <a:prstGeom prst="rect">
            <a:avLst/>
          </a:prstGeom>
          <a:noFill/>
          <a:ln>
            <a:noFill/>
          </a:ln>
        </p:spPr>
        <p:txBody>
          <a:bodyPr anchorCtr="0" anchor="ctr" bIns="34275" lIns="68575" spcFirstLastPara="1" rIns="68575" wrap="square" tIns="34275">
            <a:normAutofit/>
          </a:bodyPr>
          <a:lstStyle>
            <a:lvl1pPr lvl="0" algn="ctr">
              <a:spcBef>
                <a:spcPts val="0"/>
              </a:spcBef>
              <a:spcAft>
                <a:spcPts val="0"/>
              </a:spcAft>
              <a:buClr>
                <a:schemeClr val="lt1"/>
              </a:buClr>
              <a:buSzPts val="5300"/>
              <a:buFont typeface="Arial"/>
              <a:buNone/>
              <a:defRPr b="0" sz="5300">
                <a:solidFill>
                  <a:schemeClr val="lt1"/>
                </a:solidFill>
                <a:latin typeface="Arial"/>
                <a:ea typeface="Arial"/>
                <a:cs typeface="Arial"/>
                <a:sym typeface="Aria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9" name="Google Shape;19;p2"/>
          <p:cNvSpPr txBox="1"/>
          <p:nvPr>
            <p:ph idx="1" type="subTitle"/>
          </p:nvPr>
        </p:nvSpPr>
        <p:spPr>
          <a:xfrm>
            <a:off x="1371600" y="3176543"/>
            <a:ext cx="6400800" cy="892500"/>
          </a:xfrm>
          <a:prstGeom prst="rect">
            <a:avLst/>
          </a:prstGeom>
          <a:noFill/>
          <a:ln>
            <a:noFill/>
          </a:ln>
        </p:spPr>
        <p:txBody>
          <a:bodyPr anchorCtr="0" anchor="t" bIns="34275" lIns="68575" spcFirstLastPara="1" rIns="68575" wrap="square" tIns="34275">
            <a:normAutofit/>
          </a:bodyPr>
          <a:lstStyle>
            <a:lvl1pPr lvl="0" algn="ctr">
              <a:spcBef>
                <a:spcPts val="400"/>
              </a:spcBef>
              <a:spcAft>
                <a:spcPts val="0"/>
              </a:spcAft>
              <a:buClr>
                <a:schemeClr val="lt1"/>
              </a:buClr>
              <a:buSzPts val="2100"/>
              <a:buNone/>
              <a:defRPr i="1" sz="2100">
                <a:solidFill>
                  <a:schemeClr val="lt1"/>
                </a:solidFill>
                <a:latin typeface="Georgia"/>
                <a:ea typeface="Georgia"/>
                <a:cs typeface="Georgia"/>
                <a:sym typeface="Georgia"/>
              </a:defRPr>
            </a:lvl1pPr>
            <a:lvl2pPr lvl="1" algn="ctr">
              <a:spcBef>
                <a:spcPts val="400"/>
              </a:spcBef>
              <a:spcAft>
                <a:spcPts val="0"/>
              </a:spcAft>
              <a:buClr>
                <a:srgbClr val="888888"/>
              </a:buClr>
              <a:buSzPts val="2100"/>
              <a:buNone/>
              <a:defRPr>
                <a:solidFill>
                  <a:srgbClr val="888888"/>
                </a:solidFill>
              </a:defRPr>
            </a:lvl2pPr>
            <a:lvl3pPr lvl="2" algn="ctr">
              <a:spcBef>
                <a:spcPts val="400"/>
              </a:spcBef>
              <a:spcAft>
                <a:spcPts val="0"/>
              </a:spcAft>
              <a:buClr>
                <a:srgbClr val="888888"/>
              </a:buClr>
              <a:buSzPts val="1800"/>
              <a:buNone/>
              <a:defRPr>
                <a:solidFill>
                  <a:srgbClr val="888888"/>
                </a:solidFill>
              </a:defRPr>
            </a:lvl3pPr>
            <a:lvl4pPr lvl="3" algn="ctr">
              <a:spcBef>
                <a:spcPts val="300"/>
              </a:spcBef>
              <a:spcAft>
                <a:spcPts val="0"/>
              </a:spcAft>
              <a:buClr>
                <a:srgbClr val="888888"/>
              </a:buClr>
              <a:buSzPts val="1500"/>
              <a:buNone/>
              <a:defRPr>
                <a:solidFill>
                  <a:srgbClr val="888888"/>
                </a:solidFill>
              </a:defRPr>
            </a:lvl4pPr>
            <a:lvl5pPr lvl="4" algn="ctr">
              <a:spcBef>
                <a:spcPts val="300"/>
              </a:spcBef>
              <a:spcAft>
                <a:spcPts val="0"/>
              </a:spcAft>
              <a:buClr>
                <a:srgbClr val="888888"/>
              </a:buClr>
              <a:buSzPts val="1500"/>
              <a:buNone/>
              <a:defRPr>
                <a:solidFill>
                  <a:srgbClr val="888888"/>
                </a:solidFill>
              </a:defRPr>
            </a:lvl5pPr>
            <a:lvl6pPr lvl="5" algn="ctr">
              <a:spcBef>
                <a:spcPts val="300"/>
              </a:spcBef>
              <a:spcAft>
                <a:spcPts val="0"/>
              </a:spcAft>
              <a:buClr>
                <a:srgbClr val="888888"/>
              </a:buClr>
              <a:buSzPts val="1500"/>
              <a:buNone/>
              <a:defRPr>
                <a:solidFill>
                  <a:srgbClr val="888888"/>
                </a:solidFill>
              </a:defRPr>
            </a:lvl6pPr>
            <a:lvl7pPr lvl="6" algn="ctr">
              <a:spcBef>
                <a:spcPts val="300"/>
              </a:spcBef>
              <a:spcAft>
                <a:spcPts val="0"/>
              </a:spcAft>
              <a:buClr>
                <a:srgbClr val="888888"/>
              </a:buClr>
              <a:buSzPts val="1500"/>
              <a:buNone/>
              <a:defRPr>
                <a:solidFill>
                  <a:srgbClr val="888888"/>
                </a:solidFill>
              </a:defRPr>
            </a:lvl7pPr>
            <a:lvl8pPr lvl="7" algn="ctr">
              <a:spcBef>
                <a:spcPts val="300"/>
              </a:spcBef>
              <a:spcAft>
                <a:spcPts val="0"/>
              </a:spcAft>
              <a:buClr>
                <a:srgbClr val="888888"/>
              </a:buClr>
              <a:buSzPts val="1500"/>
              <a:buNone/>
              <a:defRPr>
                <a:solidFill>
                  <a:srgbClr val="888888"/>
                </a:solidFill>
              </a:defRPr>
            </a:lvl8pPr>
            <a:lvl9pPr lvl="8" algn="ctr">
              <a:spcBef>
                <a:spcPts val="300"/>
              </a:spcBef>
              <a:spcAft>
                <a:spcPts val="0"/>
              </a:spcAft>
              <a:buClr>
                <a:srgbClr val="888888"/>
              </a:buClr>
              <a:buSzPts val="1500"/>
              <a:buNone/>
              <a:defRPr>
                <a:solidFill>
                  <a:srgbClr val="888888"/>
                </a:solidFill>
              </a:defRPr>
            </a:lvl9pPr>
          </a:lstStyle>
          <a:p/>
        </p:txBody>
      </p:sp>
      <p:sp>
        <p:nvSpPr>
          <p:cNvPr id="20" name="Google Shape;20;p2"/>
          <p:cNvSpPr txBox="1"/>
          <p:nvPr>
            <p:ph idx="10" type="dt"/>
          </p:nvPr>
        </p:nvSpPr>
        <p:spPr>
          <a:xfrm>
            <a:off x="457200" y="4767265"/>
            <a:ext cx="21336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1" name="Google Shape;21;p2"/>
          <p:cNvSpPr txBox="1"/>
          <p:nvPr>
            <p:ph idx="11" type="ftr"/>
          </p:nvPr>
        </p:nvSpPr>
        <p:spPr>
          <a:xfrm>
            <a:off x="3124200" y="4767265"/>
            <a:ext cx="28956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2" name="Google Shape;22;p2"/>
          <p:cNvSpPr txBox="1"/>
          <p:nvPr>
            <p:ph idx="12" type="sldNum"/>
          </p:nvPr>
        </p:nvSpPr>
        <p:spPr>
          <a:xfrm>
            <a:off x="6553200" y="4767265"/>
            <a:ext cx="21336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pic>
        <p:nvPicPr>
          <p:cNvPr id="23" name="Google Shape;23;p2"/>
          <p:cNvPicPr preferRelativeResize="0"/>
          <p:nvPr/>
        </p:nvPicPr>
        <p:blipFill rotWithShape="1">
          <a:blip r:embed="rId3">
            <a:alphaModFix/>
          </a:blip>
          <a:srcRect b="0" l="0" r="0" t="0"/>
          <a:stretch/>
        </p:blipFill>
        <p:spPr>
          <a:xfrm>
            <a:off x="4235832" y="614549"/>
            <a:ext cx="672336" cy="552418"/>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 name="Shape 24"/>
        <p:cNvGrpSpPr/>
        <p:nvPr/>
      </p:nvGrpSpPr>
      <p:grpSpPr>
        <a:xfrm>
          <a:off x="0" y="0"/>
          <a:ext cx="0" cy="0"/>
          <a:chOff x="0" y="0"/>
          <a:chExt cx="0" cy="0"/>
        </a:xfrm>
      </p:grpSpPr>
      <p:sp>
        <p:nvSpPr>
          <p:cNvPr id="25" name="Google Shape;25;p3"/>
          <p:cNvSpPr txBox="1"/>
          <p:nvPr>
            <p:ph type="title"/>
          </p:nvPr>
        </p:nvSpPr>
        <p:spPr>
          <a:xfrm>
            <a:off x="482600" y="76201"/>
            <a:ext cx="5765700" cy="857400"/>
          </a:xfrm>
          <a:prstGeom prst="rect">
            <a:avLst/>
          </a:prstGeom>
          <a:noFill/>
          <a:ln>
            <a:noFill/>
          </a:ln>
        </p:spPr>
        <p:txBody>
          <a:bodyPr anchorCtr="0" anchor="ctr" bIns="34275" lIns="68575" spcFirstLastPara="1" rIns="68575" wrap="square" tIns="34275">
            <a:normAutofit/>
          </a:bodyPr>
          <a:lstStyle>
            <a:lvl1pPr lvl="0" algn="l">
              <a:spcBef>
                <a:spcPts val="0"/>
              </a:spcBef>
              <a:spcAft>
                <a:spcPts val="0"/>
              </a:spcAft>
              <a:buClr>
                <a:schemeClr val="lt1"/>
              </a:buClr>
              <a:buSzPts val="3600"/>
              <a:buFont typeface="Arial"/>
              <a:buNone/>
              <a:defRPr b="0" sz="3600">
                <a:solidFill>
                  <a:schemeClr val="lt1"/>
                </a:solidFill>
                <a:latin typeface="Arial"/>
                <a:ea typeface="Arial"/>
                <a:cs typeface="Arial"/>
                <a:sym typeface="Aria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6" name="Google Shape;26;p3"/>
          <p:cNvSpPr txBox="1"/>
          <p:nvPr>
            <p:ph idx="1" type="body"/>
          </p:nvPr>
        </p:nvSpPr>
        <p:spPr>
          <a:xfrm>
            <a:off x="457200" y="1109133"/>
            <a:ext cx="8229600" cy="3485400"/>
          </a:xfrm>
          <a:prstGeom prst="rect">
            <a:avLst/>
          </a:prstGeom>
          <a:noFill/>
          <a:ln>
            <a:noFill/>
          </a:ln>
        </p:spPr>
        <p:txBody>
          <a:bodyPr anchorCtr="0" anchor="t" bIns="34275" lIns="68575" spcFirstLastPara="1" rIns="68575" wrap="square" tIns="34275">
            <a:normAutofit/>
          </a:bodyPr>
          <a:lstStyle>
            <a:lvl1pPr indent="-228600" lvl="0" marL="457200" algn="l">
              <a:spcBef>
                <a:spcPts val="500"/>
              </a:spcBef>
              <a:spcAft>
                <a:spcPts val="0"/>
              </a:spcAft>
              <a:buClr>
                <a:srgbClr val="7F7F7F"/>
              </a:buClr>
              <a:buSzPts val="2400"/>
              <a:buNone/>
              <a:defRPr>
                <a:solidFill>
                  <a:srgbClr val="7F7F7F"/>
                </a:solidFill>
                <a:latin typeface="Arial"/>
                <a:ea typeface="Arial"/>
                <a:cs typeface="Arial"/>
                <a:sym typeface="Arial"/>
              </a:defRPr>
            </a:lvl1pPr>
            <a:lvl2pPr indent="-228600" lvl="1" marL="914400" algn="l">
              <a:spcBef>
                <a:spcPts val="400"/>
              </a:spcBef>
              <a:spcAft>
                <a:spcPts val="0"/>
              </a:spcAft>
              <a:buClr>
                <a:srgbClr val="7F7F7F"/>
              </a:buClr>
              <a:buSzPts val="2100"/>
              <a:buNone/>
              <a:defRPr>
                <a:solidFill>
                  <a:srgbClr val="7F7F7F"/>
                </a:solidFill>
                <a:latin typeface="Arial"/>
                <a:ea typeface="Arial"/>
                <a:cs typeface="Arial"/>
                <a:sym typeface="Arial"/>
              </a:defRPr>
            </a:lvl2pPr>
            <a:lvl3pPr indent="-228600" lvl="2" marL="1371600" algn="l">
              <a:spcBef>
                <a:spcPts val="400"/>
              </a:spcBef>
              <a:spcAft>
                <a:spcPts val="0"/>
              </a:spcAft>
              <a:buClr>
                <a:srgbClr val="7F7F7F"/>
              </a:buClr>
              <a:buSzPts val="1800"/>
              <a:buNone/>
              <a:defRPr>
                <a:solidFill>
                  <a:srgbClr val="7F7F7F"/>
                </a:solidFill>
                <a:latin typeface="Arial"/>
                <a:ea typeface="Arial"/>
                <a:cs typeface="Arial"/>
                <a:sym typeface="Arial"/>
              </a:defRPr>
            </a:lvl3pPr>
            <a:lvl4pPr indent="-228600" lvl="3" marL="1828800" algn="l">
              <a:spcBef>
                <a:spcPts val="300"/>
              </a:spcBef>
              <a:spcAft>
                <a:spcPts val="0"/>
              </a:spcAft>
              <a:buClr>
                <a:srgbClr val="7F7F7F"/>
              </a:buClr>
              <a:buSzPts val="1500"/>
              <a:buNone/>
              <a:defRPr>
                <a:solidFill>
                  <a:srgbClr val="7F7F7F"/>
                </a:solidFill>
                <a:latin typeface="Arial"/>
                <a:ea typeface="Arial"/>
                <a:cs typeface="Arial"/>
                <a:sym typeface="Arial"/>
              </a:defRPr>
            </a:lvl4pPr>
            <a:lvl5pPr indent="-228600" lvl="4" marL="2286000" algn="l">
              <a:spcBef>
                <a:spcPts val="300"/>
              </a:spcBef>
              <a:spcAft>
                <a:spcPts val="0"/>
              </a:spcAft>
              <a:buClr>
                <a:srgbClr val="7F7F7F"/>
              </a:buClr>
              <a:buSzPts val="1500"/>
              <a:buNone/>
              <a:defRPr>
                <a:solidFill>
                  <a:srgbClr val="7F7F7F"/>
                </a:solidFill>
                <a:latin typeface="Arial"/>
                <a:ea typeface="Arial"/>
                <a:cs typeface="Arial"/>
                <a:sym typeface="Arial"/>
              </a:defRPr>
            </a:lvl5pPr>
            <a:lvl6pPr indent="-317500" lvl="5" marL="2743200" algn="l">
              <a:spcBef>
                <a:spcPts val="300"/>
              </a:spcBef>
              <a:spcAft>
                <a:spcPts val="0"/>
              </a:spcAft>
              <a:buClr>
                <a:schemeClr val="dk1"/>
              </a:buClr>
              <a:buSzPts val="1400"/>
              <a:buChar char="•"/>
              <a:defRPr/>
            </a:lvl6pPr>
            <a:lvl7pPr indent="-317500" lvl="6" marL="3200400" algn="l">
              <a:spcBef>
                <a:spcPts val="300"/>
              </a:spcBef>
              <a:spcAft>
                <a:spcPts val="0"/>
              </a:spcAft>
              <a:buClr>
                <a:schemeClr val="dk1"/>
              </a:buClr>
              <a:buSzPts val="1400"/>
              <a:buChar char="•"/>
              <a:defRPr/>
            </a:lvl7pPr>
            <a:lvl8pPr indent="-317500" lvl="7" marL="3657600" algn="l">
              <a:spcBef>
                <a:spcPts val="300"/>
              </a:spcBef>
              <a:spcAft>
                <a:spcPts val="0"/>
              </a:spcAft>
              <a:buClr>
                <a:schemeClr val="dk1"/>
              </a:buClr>
              <a:buSzPts val="1400"/>
              <a:buChar char="•"/>
              <a:defRPr/>
            </a:lvl8pPr>
            <a:lvl9pPr indent="-317500" lvl="8" marL="4114800" algn="l">
              <a:spcBef>
                <a:spcPts val="300"/>
              </a:spcBef>
              <a:spcAft>
                <a:spcPts val="0"/>
              </a:spcAft>
              <a:buClr>
                <a:schemeClr val="dk1"/>
              </a:buClr>
              <a:buSzPts val="1400"/>
              <a:buChar char="•"/>
              <a:defRPr/>
            </a:lvl9pPr>
          </a:lstStyle>
          <a:p/>
        </p:txBody>
      </p:sp>
      <p:sp>
        <p:nvSpPr>
          <p:cNvPr id="27" name="Google Shape;27;p3"/>
          <p:cNvSpPr txBox="1"/>
          <p:nvPr>
            <p:ph idx="10" type="dt"/>
          </p:nvPr>
        </p:nvSpPr>
        <p:spPr>
          <a:xfrm>
            <a:off x="457200" y="4767265"/>
            <a:ext cx="21336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8" name="Google Shape;28;p3"/>
          <p:cNvSpPr txBox="1"/>
          <p:nvPr>
            <p:ph idx="11" type="ftr"/>
          </p:nvPr>
        </p:nvSpPr>
        <p:spPr>
          <a:xfrm>
            <a:off x="3124200" y="4767265"/>
            <a:ext cx="28956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9" name="Google Shape;29;p3"/>
          <p:cNvSpPr txBox="1"/>
          <p:nvPr>
            <p:ph idx="12" type="sldNum"/>
          </p:nvPr>
        </p:nvSpPr>
        <p:spPr>
          <a:xfrm>
            <a:off x="6553200" y="4767265"/>
            <a:ext cx="21336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0" name="Shape 30"/>
        <p:cNvGrpSpPr/>
        <p:nvPr/>
      </p:nvGrpSpPr>
      <p:grpSpPr>
        <a:xfrm>
          <a:off x="0" y="0"/>
          <a:ext cx="0" cy="0"/>
          <a:chOff x="0" y="0"/>
          <a:chExt cx="0" cy="0"/>
        </a:xfrm>
      </p:grpSpPr>
      <p:pic>
        <p:nvPicPr>
          <p:cNvPr descr="PSCwall.psd" id="31" name="Google Shape;31;p4"/>
          <p:cNvPicPr preferRelativeResize="0"/>
          <p:nvPr/>
        </p:nvPicPr>
        <p:blipFill rotWithShape="1">
          <a:blip r:embed="rId2">
            <a:alphaModFix/>
          </a:blip>
          <a:srcRect b="0" l="0" r="0" t="0"/>
          <a:stretch/>
        </p:blipFill>
        <p:spPr>
          <a:xfrm>
            <a:off x="194954" y="156028"/>
            <a:ext cx="8754094" cy="4831443"/>
          </a:xfrm>
          <a:prstGeom prst="rect">
            <a:avLst/>
          </a:prstGeom>
          <a:noFill/>
          <a:ln>
            <a:noFill/>
          </a:ln>
        </p:spPr>
      </p:pic>
      <p:sp>
        <p:nvSpPr>
          <p:cNvPr id="32" name="Google Shape;32;p4"/>
          <p:cNvSpPr/>
          <p:nvPr/>
        </p:nvSpPr>
        <p:spPr>
          <a:xfrm>
            <a:off x="795353" y="1570075"/>
            <a:ext cx="7553400" cy="2003400"/>
          </a:xfrm>
          <a:prstGeom prst="rect">
            <a:avLst/>
          </a:prstGeom>
          <a:solidFill>
            <a:schemeClr val="lt1"/>
          </a:solidFill>
          <a:ln>
            <a:noFill/>
          </a:ln>
          <a:effectLst>
            <a:outerShdw blurRad="40000" rotWithShape="0" dir="5400000" dist="23000">
              <a:srgbClr val="000000">
                <a:alpha val="34901"/>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33" name="Google Shape;33;p4"/>
          <p:cNvSpPr/>
          <p:nvPr/>
        </p:nvSpPr>
        <p:spPr>
          <a:xfrm>
            <a:off x="795353" y="2057193"/>
            <a:ext cx="96000" cy="1028700"/>
          </a:xfrm>
          <a:prstGeom prst="rect">
            <a:avLst/>
          </a:prstGeom>
          <a:solidFill>
            <a:srgbClr val="FFFF0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34" name="Google Shape;34;p4"/>
          <p:cNvSpPr/>
          <p:nvPr/>
        </p:nvSpPr>
        <p:spPr>
          <a:xfrm>
            <a:off x="8252636" y="2068667"/>
            <a:ext cx="96000" cy="1028700"/>
          </a:xfrm>
          <a:prstGeom prst="rect">
            <a:avLst/>
          </a:prstGeom>
          <a:solidFill>
            <a:srgbClr val="FFFF0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35" name="Google Shape;35;p4"/>
          <p:cNvSpPr txBox="1"/>
          <p:nvPr>
            <p:ph idx="10" type="dt"/>
          </p:nvPr>
        </p:nvSpPr>
        <p:spPr>
          <a:xfrm>
            <a:off x="457200" y="4767265"/>
            <a:ext cx="21336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6" name="Google Shape;36;p4"/>
          <p:cNvSpPr txBox="1"/>
          <p:nvPr>
            <p:ph idx="11" type="ftr"/>
          </p:nvPr>
        </p:nvSpPr>
        <p:spPr>
          <a:xfrm>
            <a:off x="3124200" y="4767265"/>
            <a:ext cx="28956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7" name="Google Shape;37;p4"/>
          <p:cNvSpPr txBox="1"/>
          <p:nvPr>
            <p:ph idx="12" type="sldNum"/>
          </p:nvPr>
        </p:nvSpPr>
        <p:spPr>
          <a:xfrm>
            <a:off x="6553200" y="4767265"/>
            <a:ext cx="21336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
        <p:nvSpPr>
          <p:cNvPr id="38" name="Google Shape;38;p4"/>
          <p:cNvSpPr txBox="1"/>
          <p:nvPr>
            <p:ph type="title"/>
          </p:nvPr>
        </p:nvSpPr>
        <p:spPr>
          <a:xfrm>
            <a:off x="1124712" y="2154392"/>
            <a:ext cx="6894600" cy="857400"/>
          </a:xfrm>
          <a:prstGeom prst="rect">
            <a:avLst/>
          </a:prstGeom>
          <a:noFill/>
          <a:ln>
            <a:noFill/>
          </a:ln>
        </p:spPr>
        <p:txBody>
          <a:bodyPr anchorCtr="0" anchor="ctr" bIns="34275" lIns="68575" spcFirstLastPara="1" rIns="68575" wrap="square" tIns="34275">
            <a:normAutofit/>
          </a:bodyPr>
          <a:lstStyle>
            <a:lvl1pPr lvl="0" algn="ctr">
              <a:spcBef>
                <a:spcPts val="0"/>
              </a:spcBef>
              <a:spcAft>
                <a:spcPts val="0"/>
              </a:spcAft>
              <a:buClr>
                <a:srgbClr val="500000"/>
              </a:buClr>
              <a:buSzPts val="3600"/>
              <a:buFont typeface="Arial"/>
              <a:buNone/>
              <a:defRPr b="0" i="0" sz="3600">
                <a:solidFill>
                  <a:srgbClr val="500000"/>
                </a:solidFill>
                <a:latin typeface="Arial"/>
                <a:ea typeface="Arial"/>
                <a:cs typeface="Arial"/>
                <a:sym typeface="Aria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pic>
        <p:nvPicPr>
          <p:cNvPr descr="TAM-LogoBox.png" id="39" name="Google Shape;39;p4"/>
          <p:cNvPicPr preferRelativeResize="0"/>
          <p:nvPr/>
        </p:nvPicPr>
        <p:blipFill rotWithShape="1">
          <a:blip r:embed="rId3">
            <a:alphaModFix/>
          </a:blip>
          <a:srcRect b="0" l="0" r="0" t="0"/>
          <a:stretch/>
        </p:blipFill>
        <p:spPr>
          <a:xfrm>
            <a:off x="4083351" y="1068447"/>
            <a:ext cx="977298" cy="977298"/>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0" name="Shape 40"/>
        <p:cNvGrpSpPr/>
        <p:nvPr/>
      </p:nvGrpSpPr>
      <p:grpSpPr>
        <a:xfrm>
          <a:off x="0" y="0"/>
          <a:ext cx="0" cy="0"/>
          <a:chOff x="0" y="0"/>
          <a:chExt cx="0" cy="0"/>
        </a:xfrm>
      </p:grpSpPr>
      <p:sp>
        <p:nvSpPr>
          <p:cNvPr id="41" name="Google Shape;41;p5"/>
          <p:cNvSpPr txBox="1"/>
          <p:nvPr>
            <p:ph type="title"/>
          </p:nvPr>
        </p:nvSpPr>
        <p:spPr>
          <a:xfrm>
            <a:off x="722313" y="3305177"/>
            <a:ext cx="7772400" cy="1021500"/>
          </a:xfrm>
          <a:prstGeom prst="rect">
            <a:avLst/>
          </a:prstGeom>
          <a:noFill/>
          <a:ln>
            <a:noFill/>
          </a:ln>
        </p:spPr>
        <p:txBody>
          <a:bodyPr anchorCtr="0" anchor="t" bIns="34275" lIns="68575" spcFirstLastPara="1" rIns="68575" wrap="square" tIns="34275">
            <a:normAutofit/>
          </a:bodyPr>
          <a:lstStyle>
            <a:lvl1pPr lvl="0" algn="l">
              <a:spcBef>
                <a:spcPts val="0"/>
              </a:spcBef>
              <a:spcAft>
                <a:spcPts val="0"/>
              </a:spcAft>
              <a:buClr>
                <a:schemeClr val="dk1"/>
              </a:buClr>
              <a:buSzPts val="3000"/>
              <a:buFont typeface="Arial"/>
              <a:buNone/>
              <a:defRPr b="1" sz="3000" cap="none"/>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42" name="Google Shape;42;p5"/>
          <p:cNvSpPr txBox="1"/>
          <p:nvPr>
            <p:ph idx="1" type="body"/>
          </p:nvPr>
        </p:nvSpPr>
        <p:spPr>
          <a:xfrm>
            <a:off x="722313" y="2180035"/>
            <a:ext cx="7772400" cy="1125000"/>
          </a:xfrm>
          <a:prstGeom prst="rect">
            <a:avLst/>
          </a:prstGeom>
          <a:noFill/>
          <a:ln>
            <a:noFill/>
          </a:ln>
        </p:spPr>
        <p:txBody>
          <a:bodyPr anchorCtr="0" anchor="b" bIns="34275" lIns="68575" spcFirstLastPara="1" rIns="68575" wrap="square" tIns="34275">
            <a:normAutofit/>
          </a:bodyPr>
          <a:lstStyle>
            <a:lvl1pPr indent="-228600" lvl="0" marL="457200" algn="l">
              <a:spcBef>
                <a:spcPts val="300"/>
              </a:spcBef>
              <a:spcAft>
                <a:spcPts val="0"/>
              </a:spcAft>
              <a:buClr>
                <a:srgbClr val="888888"/>
              </a:buClr>
              <a:buSzPts val="1500"/>
              <a:buNone/>
              <a:defRPr sz="1500">
                <a:solidFill>
                  <a:srgbClr val="888888"/>
                </a:solidFill>
              </a:defRPr>
            </a:lvl1pPr>
            <a:lvl2pPr indent="-228600" lvl="1" marL="914400" algn="l">
              <a:spcBef>
                <a:spcPts val="300"/>
              </a:spcBef>
              <a:spcAft>
                <a:spcPts val="0"/>
              </a:spcAft>
              <a:buClr>
                <a:srgbClr val="888888"/>
              </a:buClr>
              <a:buSzPts val="1400"/>
              <a:buNone/>
              <a:defRPr sz="1400">
                <a:solidFill>
                  <a:srgbClr val="888888"/>
                </a:solidFill>
              </a:defRPr>
            </a:lvl2pPr>
            <a:lvl3pPr indent="-228600" lvl="2" marL="1371600" algn="l">
              <a:spcBef>
                <a:spcPts val="200"/>
              </a:spcBef>
              <a:spcAft>
                <a:spcPts val="0"/>
              </a:spcAft>
              <a:buClr>
                <a:srgbClr val="888888"/>
              </a:buClr>
              <a:buSzPts val="1200"/>
              <a:buNone/>
              <a:defRPr sz="1200">
                <a:solidFill>
                  <a:srgbClr val="888888"/>
                </a:solidFill>
              </a:defRPr>
            </a:lvl3pPr>
            <a:lvl4pPr indent="-228600" lvl="3" marL="1828800" algn="l">
              <a:spcBef>
                <a:spcPts val="200"/>
              </a:spcBef>
              <a:spcAft>
                <a:spcPts val="0"/>
              </a:spcAft>
              <a:buClr>
                <a:srgbClr val="888888"/>
              </a:buClr>
              <a:buSzPts val="1100"/>
              <a:buNone/>
              <a:defRPr sz="1100">
                <a:solidFill>
                  <a:srgbClr val="888888"/>
                </a:solidFill>
              </a:defRPr>
            </a:lvl4pPr>
            <a:lvl5pPr indent="-228600" lvl="4" marL="2286000" algn="l">
              <a:spcBef>
                <a:spcPts val="200"/>
              </a:spcBef>
              <a:spcAft>
                <a:spcPts val="0"/>
              </a:spcAft>
              <a:buClr>
                <a:srgbClr val="888888"/>
              </a:buClr>
              <a:buSzPts val="1100"/>
              <a:buNone/>
              <a:defRPr sz="1100">
                <a:solidFill>
                  <a:srgbClr val="888888"/>
                </a:solidFill>
              </a:defRPr>
            </a:lvl5pPr>
            <a:lvl6pPr indent="-228600" lvl="5" marL="2743200" algn="l">
              <a:spcBef>
                <a:spcPts val="200"/>
              </a:spcBef>
              <a:spcAft>
                <a:spcPts val="0"/>
              </a:spcAft>
              <a:buClr>
                <a:srgbClr val="888888"/>
              </a:buClr>
              <a:buSzPts val="1100"/>
              <a:buNone/>
              <a:defRPr sz="1100">
                <a:solidFill>
                  <a:srgbClr val="888888"/>
                </a:solidFill>
              </a:defRPr>
            </a:lvl6pPr>
            <a:lvl7pPr indent="-228600" lvl="6" marL="3200400" algn="l">
              <a:spcBef>
                <a:spcPts val="200"/>
              </a:spcBef>
              <a:spcAft>
                <a:spcPts val="0"/>
              </a:spcAft>
              <a:buClr>
                <a:srgbClr val="888888"/>
              </a:buClr>
              <a:buSzPts val="1100"/>
              <a:buNone/>
              <a:defRPr sz="1100">
                <a:solidFill>
                  <a:srgbClr val="888888"/>
                </a:solidFill>
              </a:defRPr>
            </a:lvl7pPr>
            <a:lvl8pPr indent="-228600" lvl="7" marL="3657600" algn="l">
              <a:spcBef>
                <a:spcPts val="200"/>
              </a:spcBef>
              <a:spcAft>
                <a:spcPts val="0"/>
              </a:spcAft>
              <a:buClr>
                <a:srgbClr val="888888"/>
              </a:buClr>
              <a:buSzPts val="1100"/>
              <a:buNone/>
              <a:defRPr sz="1100">
                <a:solidFill>
                  <a:srgbClr val="888888"/>
                </a:solidFill>
              </a:defRPr>
            </a:lvl8pPr>
            <a:lvl9pPr indent="-228600" lvl="8" marL="4114800" algn="l">
              <a:spcBef>
                <a:spcPts val="200"/>
              </a:spcBef>
              <a:spcAft>
                <a:spcPts val="0"/>
              </a:spcAft>
              <a:buClr>
                <a:srgbClr val="888888"/>
              </a:buClr>
              <a:buSzPts val="1100"/>
              <a:buNone/>
              <a:defRPr sz="1100">
                <a:solidFill>
                  <a:srgbClr val="888888"/>
                </a:solidFill>
              </a:defRPr>
            </a:lvl9pPr>
          </a:lstStyle>
          <a:p/>
        </p:txBody>
      </p:sp>
      <p:sp>
        <p:nvSpPr>
          <p:cNvPr id="43" name="Google Shape;43;p5"/>
          <p:cNvSpPr txBox="1"/>
          <p:nvPr>
            <p:ph idx="10" type="dt"/>
          </p:nvPr>
        </p:nvSpPr>
        <p:spPr>
          <a:xfrm>
            <a:off x="457200" y="4767265"/>
            <a:ext cx="21336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44" name="Google Shape;44;p5"/>
          <p:cNvSpPr txBox="1"/>
          <p:nvPr>
            <p:ph idx="11" type="ftr"/>
          </p:nvPr>
        </p:nvSpPr>
        <p:spPr>
          <a:xfrm>
            <a:off x="3124200" y="4767265"/>
            <a:ext cx="28956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45" name="Google Shape;45;p5"/>
          <p:cNvSpPr txBox="1"/>
          <p:nvPr>
            <p:ph idx="12" type="sldNum"/>
          </p:nvPr>
        </p:nvSpPr>
        <p:spPr>
          <a:xfrm>
            <a:off x="6553200" y="4767265"/>
            <a:ext cx="21336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6" name="Shape 46"/>
        <p:cNvGrpSpPr/>
        <p:nvPr/>
      </p:nvGrpSpPr>
      <p:grpSpPr>
        <a:xfrm>
          <a:off x="0" y="0"/>
          <a:ext cx="0" cy="0"/>
          <a:chOff x="0" y="0"/>
          <a:chExt cx="0" cy="0"/>
        </a:xfrm>
      </p:grpSpPr>
      <p:sp>
        <p:nvSpPr>
          <p:cNvPr id="47" name="Google Shape;47;p6"/>
          <p:cNvSpPr txBox="1"/>
          <p:nvPr>
            <p:ph type="title"/>
          </p:nvPr>
        </p:nvSpPr>
        <p:spPr>
          <a:xfrm>
            <a:off x="457200" y="791075"/>
            <a:ext cx="8229600" cy="857400"/>
          </a:xfrm>
          <a:prstGeom prst="rect">
            <a:avLst/>
          </a:prstGeom>
          <a:noFill/>
          <a:ln>
            <a:noFill/>
          </a:ln>
        </p:spPr>
        <p:txBody>
          <a:bodyPr anchorCtr="0" anchor="ctr" bIns="34275" lIns="68575" spcFirstLastPara="1" rIns="68575" wrap="square" tIns="34275">
            <a:normAutofit/>
          </a:bodyPr>
          <a:lstStyle>
            <a:lvl1pPr lvl="0" algn="ctr">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48" name="Google Shape;48;p6"/>
          <p:cNvSpPr txBox="1"/>
          <p:nvPr>
            <p:ph idx="1" type="body"/>
          </p:nvPr>
        </p:nvSpPr>
        <p:spPr>
          <a:xfrm>
            <a:off x="457200" y="1720517"/>
            <a:ext cx="4038600" cy="2874000"/>
          </a:xfrm>
          <a:prstGeom prst="rect">
            <a:avLst/>
          </a:prstGeom>
          <a:noFill/>
          <a:ln>
            <a:noFill/>
          </a:ln>
        </p:spPr>
        <p:txBody>
          <a:bodyPr anchorCtr="0" anchor="t" bIns="34275" lIns="68575" spcFirstLastPara="1" rIns="68575" wrap="square" tIns="34275">
            <a:normAutofit/>
          </a:bodyPr>
          <a:lstStyle>
            <a:lvl1pPr indent="-361950" lvl="0" marL="457200" algn="l">
              <a:spcBef>
                <a:spcPts val="400"/>
              </a:spcBef>
              <a:spcAft>
                <a:spcPts val="0"/>
              </a:spcAft>
              <a:buClr>
                <a:schemeClr val="dk1"/>
              </a:buClr>
              <a:buSzPts val="2100"/>
              <a:buChar char="•"/>
              <a:defRPr sz="2100"/>
            </a:lvl1pPr>
            <a:lvl2pPr indent="-342900" lvl="1" marL="914400" algn="l">
              <a:spcBef>
                <a:spcPts val="400"/>
              </a:spcBef>
              <a:spcAft>
                <a:spcPts val="0"/>
              </a:spcAft>
              <a:buClr>
                <a:schemeClr val="dk1"/>
              </a:buClr>
              <a:buSzPts val="1800"/>
              <a:buChar char="–"/>
              <a:defRPr sz="1800"/>
            </a:lvl2pPr>
            <a:lvl3pPr indent="-323850" lvl="2" marL="1371600" algn="l">
              <a:spcBef>
                <a:spcPts val="300"/>
              </a:spcBef>
              <a:spcAft>
                <a:spcPts val="0"/>
              </a:spcAft>
              <a:buClr>
                <a:schemeClr val="dk1"/>
              </a:buClr>
              <a:buSzPts val="1500"/>
              <a:buChar char="•"/>
              <a:defRPr sz="1500"/>
            </a:lvl3pPr>
            <a:lvl4pPr indent="-317500" lvl="3" marL="1828800" algn="l">
              <a:spcBef>
                <a:spcPts val="300"/>
              </a:spcBef>
              <a:spcAft>
                <a:spcPts val="0"/>
              </a:spcAft>
              <a:buClr>
                <a:schemeClr val="dk1"/>
              </a:buClr>
              <a:buSzPts val="1400"/>
              <a:buChar char="–"/>
              <a:defRPr sz="1400"/>
            </a:lvl4pPr>
            <a:lvl5pPr indent="-317500" lvl="4" marL="2286000" algn="l">
              <a:spcBef>
                <a:spcPts val="300"/>
              </a:spcBef>
              <a:spcAft>
                <a:spcPts val="0"/>
              </a:spcAft>
              <a:buClr>
                <a:schemeClr val="dk1"/>
              </a:buClr>
              <a:buSzPts val="1400"/>
              <a:buChar char="»"/>
              <a:defRPr sz="1400"/>
            </a:lvl5pPr>
            <a:lvl6pPr indent="-317500" lvl="5" marL="2743200" algn="l">
              <a:spcBef>
                <a:spcPts val="300"/>
              </a:spcBef>
              <a:spcAft>
                <a:spcPts val="0"/>
              </a:spcAft>
              <a:buClr>
                <a:schemeClr val="dk1"/>
              </a:buClr>
              <a:buSzPts val="1400"/>
              <a:buChar char="•"/>
              <a:defRPr sz="1400"/>
            </a:lvl6pPr>
            <a:lvl7pPr indent="-317500" lvl="6" marL="3200400" algn="l">
              <a:spcBef>
                <a:spcPts val="300"/>
              </a:spcBef>
              <a:spcAft>
                <a:spcPts val="0"/>
              </a:spcAft>
              <a:buClr>
                <a:schemeClr val="dk1"/>
              </a:buClr>
              <a:buSzPts val="1400"/>
              <a:buChar char="•"/>
              <a:defRPr sz="1400"/>
            </a:lvl7pPr>
            <a:lvl8pPr indent="-317500" lvl="7" marL="3657600" algn="l">
              <a:spcBef>
                <a:spcPts val="300"/>
              </a:spcBef>
              <a:spcAft>
                <a:spcPts val="0"/>
              </a:spcAft>
              <a:buClr>
                <a:schemeClr val="dk1"/>
              </a:buClr>
              <a:buSzPts val="1400"/>
              <a:buChar char="•"/>
              <a:defRPr sz="1400"/>
            </a:lvl8pPr>
            <a:lvl9pPr indent="-317500" lvl="8" marL="4114800" algn="l">
              <a:spcBef>
                <a:spcPts val="300"/>
              </a:spcBef>
              <a:spcAft>
                <a:spcPts val="0"/>
              </a:spcAft>
              <a:buClr>
                <a:schemeClr val="dk1"/>
              </a:buClr>
              <a:buSzPts val="1400"/>
              <a:buChar char="•"/>
              <a:defRPr sz="1400"/>
            </a:lvl9pPr>
          </a:lstStyle>
          <a:p/>
        </p:txBody>
      </p:sp>
      <p:sp>
        <p:nvSpPr>
          <p:cNvPr id="49" name="Google Shape;49;p6"/>
          <p:cNvSpPr txBox="1"/>
          <p:nvPr>
            <p:ph idx="2" type="body"/>
          </p:nvPr>
        </p:nvSpPr>
        <p:spPr>
          <a:xfrm>
            <a:off x="4648200" y="1720517"/>
            <a:ext cx="4038600" cy="2874000"/>
          </a:xfrm>
          <a:prstGeom prst="rect">
            <a:avLst/>
          </a:prstGeom>
          <a:noFill/>
          <a:ln>
            <a:noFill/>
          </a:ln>
        </p:spPr>
        <p:txBody>
          <a:bodyPr anchorCtr="0" anchor="t" bIns="34275" lIns="68575" spcFirstLastPara="1" rIns="68575" wrap="square" tIns="34275">
            <a:normAutofit/>
          </a:bodyPr>
          <a:lstStyle>
            <a:lvl1pPr indent="-361950" lvl="0" marL="457200" algn="l">
              <a:spcBef>
                <a:spcPts val="400"/>
              </a:spcBef>
              <a:spcAft>
                <a:spcPts val="0"/>
              </a:spcAft>
              <a:buClr>
                <a:schemeClr val="dk1"/>
              </a:buClr>
              <a:buSzPts val="2100"/>
              <a:buChar char="•"/>
              <a:defRPr sz="2100"/>
            </a:lvl1pPr>
            <a:lvl2pPr indent="-342900" lvl="1" marL="914400" algn="l">
              <a:spcBef>
                <a:spcPts val="400"/>
              </a:spcBef>
              <a:spcAft>
                <a:spcPts val="0"/>
              </a:spcAft>
              <a:buClr>
                <a:schemeClr val="dk1"/>
              </a:buClr>
              <a:buSzPts val="1800"/>
              <a:buChar char="–"/>
              <a:defRPr sz="1800"/>
            </a:lvl2pPr>
            <a:lvl3pPr indent="-323850" lvl="2" marL="1371600" algn="l">
              <a:spcBef>
                <a:spcPts val="300"/>
              </a:spcBef>
              <a:spcAft>
                <a:spcPts val="0"/>
              </a:spcAft>
              <a:buClr>
                <a:schemeClr val="dk1"/>
              </a:buClr>
              <a:buSzPts val="1500"/>
              <a:buChar char="•"/>
              <a:defRPr sz="1500"/>
            </a:lvl3pPr>
            <a:lvl4pPr indent="-317500" lvl="3" marL="1828800" algn="l">
              <a:spcBef>
                <a:spcPts val="300"/>
              </a:spcBef>
              <a:spcAft>
                <a:spcPts val="0"/>
              </a:spcAft>
              <a:buClr>
                <a:schemeClr val="dk1"/>
              </a:buClr>
              <a:buSzPts val="1400"/>
              <a:buChar char="–"/>
              <a:defRPr sz="1400"/>
            </a:lvl4pPr>
            <a:lvl5pPr indent="-317500" lvl="4" marL="2286000" algn="l">
              <a:spcBef>
                <a:spcPts val="300"/>
              </a:spcBef>
              <a:spcAft>
                <a:spcPts val="0"/>
              </a:spcAft>
              <a:buClr>
                <a:schemeClr val="dk1"/>
              </a:buClr>
              <a:buSzPts val="1400"/>
              <a:buChar char="»"/>
              <a:defRPr sz="1400"/>
            </a:lvl5pPr>
            <a:lvl6pPr indent="-317500" lvl="5" marL="2743200" algn="l">
              <a:spcBef>
                <a:spcPts val="300"/>
              </a:spcBef>
              <a:spcAft>
                <a:spcPts val="0"/>
              </a:spcAft>
              <a:buClr>
                <a:schemeClr val="dk1"/>
              </a:buClr>
              <a:buSzPts val="1400"/>
              <a:buChar char="•"/>
              <a:defRPr sz="1400"/>
            </a:lvl6pPr>
            <a:lvl7pPr indent="-317500" lvl="6" marL="3200400" algn="l">
              <a:spcBef>
                <a:spcPts val="300"/>
              </a:spcBef>
              <a:spcAft>
                <a:spcPts val="0"/>
              </a:spcAft>
              <a:buClr>
                <a:schemeClr val="dk1"/>
              </a:buClr>
              <a:buSzPts val="1400"/>
              <a:buChar char="•"/>
              <a:defRPr sz="1400"/>
            </a:lvl7pPr>
            <a:lvl8pPr indent="-317500" lvl="7" marL="3657600" algn="l">
              <a:spcBef>
                <a:spcPts val="300"/>
              </a:spcBef>
              <a:spcAft>
                <a:spcPts val="0"/>
              </a:spcAft>
              <a:buClr>
                <a:schemeClr val="dk1"/>
              </a:buClr>
              <a:buSzPts val="1400"/>
              <a:buChar char="•"/>
              <a:defRPr sz="1400"/>
            </a:lvl8pPr>
            <a:lvl9pPr indent="-317500" lvl="8" marL="4114800" algn="l">
              <a:spcBef>
                <a:spcPts val="300"/>
              </a:spcBef>
              <a:spcAft>
                <a:spcPts val="0"/>
              </a:spcAft>
              <a:buClr>
                <a:schemeClr val="dk1"/>
              </a:buClr>
              <a:buSzPts val="1400"/>
              <a:buChar char="•"/>
              <a:defRPr sz="1400"/>
            </a:lvl9pPr>
          </a:lstStyle>
          <a:p/>
        </p:txBody>
      </p:sp>
      <p:sp>
        <p:nvSpPr>
          <p:cNvPr id="50" name="Google Shape;50;p6"/>
          <p:cNvSpPr txBox="1"/>
          <p:nvPr>
            <p:ph idx="10" type="dt"/>
          </p:nvPr>
        </p:nvSpPr>
        <p:spPr>
          <a:xfrm>
            <a:off x="457200" y="4767265"/>
            <a:ext cx="21336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51" name="Google Shape;51;p6"/>
          <p:cNvSpPr txBox="1"/>
          <p:nvPr>
            <p:ph idx="11" type="ftr"/>
          </p:nvPr>
        </p:nvSpPr>
        <p:spPr>
          <a:xfrm>
            <a:off x="3124200" y="4767265"/>
            <a:ext cx="28956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52" name="Google Shape;52;p6"/>
          <p:cNvSpPr txBox="1"/>
          <p:nvPr>
            <p:ph idx="12" type="sldNum"/>
          </p:nvPr>
        </p:nvSpPr>
        <p:spPr>
          <a:xfrm>
            <a:off x="6553200" y="4767265"/>
            <a:ext cx="21336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3" name="Shape 53"/>
        <p:cNvGrpSpPr/>
        <p:nvPr/>
      </p:nvGrpSpPr>
      <p:grpSpPr>
        <a:xfrm>
          <a:off x="0" y="0"/>
          <a:ext cx="0" cy="0"/>
          <a:chOff x="0" y="0"/>
          <a:chExt cx="0" cy="0"/>
        </a:xfrm>
      </p:grpSpPr>
      <p:sp>
        <p:nvSpPr>
          <p:cNvPr id="54" name="Google Shape;54;p7"/>
          <p:cNvSpPr txBox="1"/>
          <p:nvPr>
            <p:ph type="title"/>
          </p:nvPr>
        </p:nvSpPr>
        <p:spPr>
          <a:xfrm>
            <a:off x="457200" y="725028"/>
            <a:ext cx="8229600" cy="857400"/>
          </a:xfrm>
          <a:prstGeom prst="rect">
            <a:avLst/>
          </a:prstGeom>
          <a:noFill/>
          <a:ln>
            <a:noFill/>
          </a:ln>
        </p:spPr>
        <p:txBody>
          <a:bodyPr anchorCtr="0" anchor="ctr" bIns="34275" lIns="68575" spcFirstLastPara="1" rIns="68575" wrap="square" tIns="34275">
            <a:normAutofit/>
          </a:bodyPr>
          <a:lstStyle>
            <a:lvl1pPr lvl="0" algn="ctr">
              <a:spcBef>
                <a:spcPts val="0"/>
              </a:spcBef>
              <a:spcAft>
                <a:spcPts val="0"/>
              </a:spcAft>
              <a:buClr>
                <a:schemeClr val="dk1"/>
              </a:buClr>
              <a:buSzPts val="4500"/>
              <a:buFont typeface="Arial"/>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55" name="Google Shape;55;p7"/>
          <p:cNvSpPr txBox="1"/>
          <p:nvPr>
            <p:ph idx="1" type="body"/>
          </p:nvPr>
        </p:nvSpPr>
        <p:spPr>
          <a:xfrm>
            <a:off x="457200" y="1730324"/>
            <a:ext cx="4040100" cy="479700"/>
          </a:xfrm>
          <a:prstGeom prst="rect">
            <a:avLst/>
          </a:prstGeom>
          <a:noFill/>
          <a:ln>
            <a:noFill/>
          </a:ln>
        </p:spPr>
        <p:txBody>
          <a:bodyPr anchorCtr="0" anchor="b" bIns="34275" lIns="68575" spcFirstLastPara="1" rIns="68575" wrap="square" tIns="34275">
            <a:normAutofit/>
          </a:bodyPr>
          <a:lstStyle>
            <a:lvl1pPr indent="-228600" lvl="0" marL="457200" algn="l">
              <a:spcBef>
                <a:spcPts val="400"/>
              </a:spcBef>
              <a:spcAft>
                <a:spcPts val="0"/>
              </a:spcAft>
              <a:buClr>
                <a:schemeClr val="dk1"/>
              </a:buClr>
              <a:buSzPts val="1800"/>
              <a:buNone/>
              <a:defRPr b="1" sz="1800"/>
            </a:lvl1pPr>
            <a:lvl2pPr indent="-228600" lvl="1" marL="914400" algn="l">
              <a:spcBef>
                <a:spcPts val="300"/>
              </a:spcBef>
              <a:spcAft>
                <a:spcPts val="0"/>
              </a:spcAft>
              <a:buClr>
                <a:schemeClr val="dk1"/>
              </a:buClr>
              <a:buSzPts val="1500"/>
              <a:buNone/>
              <a:defRPr b="1" sz="1500"/>
            </a:lvl2pPr>
            <a:lvl3pPr indent="-228600" lvl="2" marL="1371600" algn="l">
              <a:spcBef>
                <a:spcPts val="300"/>
              </a:spcBef>
              <a:spcAft>
                <a:spcPts val="0"/>
              </a:spcAft>
              <a:buClr>
                <a:schemeClr val="dk1"/>
              </a:buClr>
              <a:buSzPts val="1400"/>
              <a:buNone/>
              <a:defRPr b="1" sz="1400"/>
            </a:lvl3pPr>
            <a:lvl4pPr indent="-228600" lvl="3" marL="1828800" algn="l">
              <a:spcBef>
                <a:spcPts val="200"/>
              </a:spcBef>
              <a:spcAft>
                <a:spcPts val="0"/>
              </a:spcAft>
              <a:buClr>
                <a:schemeClr val="dk1"/>
              </a:buClr>
              <a:buSzPts val="1200"/>
              <a:buNone/>
              <a:defRPr b="1" sz="1200"/>
            </a:lvl4pPr>
            <a:lvl5pPr indent="-228600" lvl="4" marL="2286000" algn="l">
              <a:spcBef>
                <a:spcPts val="200"/>
              </a:spcBef>
              <a:spcAft>
                <a:spcPts val="0"/>
              </a:spcAft>
              <a:buClr>
                <a:schemeClr val="dk1"/>
              </a:buClr>
              <a:buSzPts val="1200"/>
              <a:buNone/>
              <a:defRPr b="1" sz="1200"/>
            </a:lvl5pPr>
            <a:lvl6pPr indent="-228600" lvl="5" marL="2743200" algn="l">
              <a:spcBef>
                <a:spcPts val="200"/>
              </a:spcBef>
              <a:spcAft>
                <a:spcPts val="0"/>
              </a:spcAft>
              <a:buClr>
                <a:schemeClr val="dk1"/>
              </a:buClr>
              <a:buSzPts val="1200"/>
              <a:buNone/>
              <a:defRPr b="1" sz="1200"/>
            </a:lvl6pPr>
            <a:lvl7pPr indent="-228600" lvl="6" marL="3200400" algn="l">
              <a:spcBef>
                <a:spcPts val="200"/>
              </a:spcBef>
              <a:spcAft>
                <a:spcPts val="0"/>
              </a:spcAft>
              <a:buClr>
                <a:schemeClr val="dk1"/>
              </a:buClr>
              <a:buSzPts val="1200"/>
              <a:buNone/>
              <a:defRPr b="1" sz="1200"/>
            </a:lvl7pPr>
            <a:lvl8pPr indent="-228600" lvl="7" marL="3657600" algn="l">
              <a:spcBef>
                <a:spcPts val="200"/>
              </a:spcBef>
              <a:spcAft>
                <a:spcPts val="0"/>
              </a:spcAft>
              <a:buClr>
                <a:schemeClr val="dk1"/>
              </a:buClr>
              <a:buSzPts val="1200"/>
              <a:buNone/>
              <a:defRPr b="1" sz="1200"/>
            </a:lvl8pPr>
            <a:lvl9pPr indent="-228600" lvl="8" marL="4114800" algn="l">
              <a:spcBef>
                <a:spcPts val="200"/>
              </a:spcBef>
              <a:spcAft>
                <a:spcPts val="0"/>
              </a:spcAft>
              <a:buClr>
                <a:schemeClr val="dk1"/>
              </a:buClr>
              <a:buSzPts val="1200"/>
              <a:buNone/>
              <a:defRPr b="1" sz="1200"/>
            </a:lvl9pPr>
          </a:lstStyle>
          <a:p/>
        </p:txBody>
      </p:sp>
      <p:sp>
        <p:nvSpPr>
          <p:cNvPr id="56" name="Google Shape;56;p7"/>
          <p:cNvSpPr txBox="1"/>
          <p:nvPr>
            <p:ph idx="2" type="body"/>
          </p:nvPr>
        </p:nvSpPr>
        <p:spPr>
          <a:xfrm>
            <a:off x="457200" y="2210146"/>
            <a:ext cx="4040100" cy="2384400"/>
          </a:xfrm>
          <a:prstGeom prst="rect">
            <a:avLst/>
          </a:prstGeom>
          <a:noFill/>
          <a:ln>
            <a:noFill/>
          </a:ln>
        </p:spPr>
        <p:txBody>
          <a:bodyPr anchorCtr="0" anchor="t" bIns="34275" lIns="68575" spcFirstLastPara="1" rIns="68575" wrap="square" tIns="34275">
            <a:normAutofit/>
          </a:bodyPr>
          <a:lstStyle>
            <a:lvl1pPr indent="-342900" lvl="0" marL="457200" algn="l">
              <a:spcBef>
                <a:spcPts val="400"/>
              </a:spcBef>
              <a:spcAft>
                <a:spcPts val="0"/>
              </a:spcAft>
              <a:buClr>
                <a:schemeClr val="dk1"/>
              </a:buClr>
              <a:buSzPts val="1800"/>
              <a:buChar char="•"/>
              <a:defRPr sz="1800"/>
            </a:lvl1pPr>
            <a:lvl2pPr indent="-323850" lvl="1" marL="914400" algn="l">
              <a:spcBef>
                <a:spcPts val="300"/>
              </a:spcBef>
              <a:spcAft>
                <a:spcPts val="0"/>
              </a:spcAft>
              <a:buClr>
                <a:schemeClr val="dk1"/>
              </a:buClr>
              <a:buSzPts val="1500"/>
              <a:buChar char="–"/>
              <a:defRPr sz="1500"/>
            </a:lvl2pPr>
            <a:lvl3pPr indent="-317500" lvl="2" marL="1371600" algn="l">
              <a:spcBef>
                <a:spcPts val="300"/>
              </a:spcBef>
              <a:spcAft>
                <a:spcPts val="0"/>
              </a:spcAft>
              <a:buClr>
                <a:schemeClr val="dk1"/>
              </a:buClr>
              <a:buSzPts val="1400"/>
              <a:buChar char="•"/>
              <a:defRPr sz="1400"/>
            </a:lvl3pPr>
            <a:lvl4pPr indent="-304800" lvl="3" marL="1828800" algn="l">
              <a:spcBef>
                <a:spcPts val="200"/>
              </a:spcBef>
              <a:spcAft>
                <a:spcPts val="0"/>
              </a:spcAft>
              <a:buClr>
                <a:schemeClr val="dk1"/>
              </a:buClr>
              <a:buSzPts val="1200"/>
              <a:buChar char="–"/>
              <a:defRPr sz="1200"/>
            </a:lvl4pPr>
            <a:lvl5pPr indent="-304800" lvl="4" marL="2286000" algn="l">
              <a:spcBef>
                <a:spcPts val="200"/>
              </a:spcBef>
              <a:spcAft>
                <a:spcPts val="0"/>
              </a:spcAft>
              <a:buClr>
                <a:schemeClr val="dk1"/>
              </a:buClr>
              <a:buSzPts val="1200"/>
              <a:buChar char="»"/>
              <a:defRPr sz="1200"/>
            </a:lvl5pPr>
            <a:lvl6pPr indent="-304800" lvl="5" marL="2743200" algn="l">
              <a:spcBef>
                <a:spcPts val="200"/>
              </a:spcBef>
              <a:spcAft>
                <a:spcPts val="0"/>
              </a:spcAft>
              <a:buClr>
                <a:schemeClr val="dk1"/>
              </a:buClr>
              <a:buSzPts val="1200"/>
              <a:buChar char="•"/>
              <a:defRPr sz="1200"/>
            </a:lvl6pPr>
            <a:lvl7pPr indent="-304800" lvl="6" marL="3200400" algn="l">
              <a:spcBef>
                <a:spcPts val="200"/>
              </a:spcBef>
              <a:spcAft>
                <a:spcPts val="0"/>
              </a:spcAft>
              <a:buClr>
                <a:schemeClr val="dk1"/>
              </a:buClr>
              <a:buSzPts val="1200"/>
              <a:buChar char="•"/>
              <a:defRPr sz="1200"/>
            </a:lvl7pPr>
            <a:lvl8pPr indent="-304800" lvl="7" marL="3657600" algn="l">
              <a:spcBef>
                <a:spcPts val="200"/>
              </a:spcBef>
              <a:spcAft>
                <a:spcPts val="0"/>
              </a:spcAft>
              <a:buClr>
                <a:schemeClr val="dk1"/>
              </a:buClr>
              <a:buSzPts val="1200"/>
              <a:buChar char="•"/>
              <a:defRPr sz="1200"/>
            </a:lvl8pPr>
            <a:lvl9pPr indent="-304800" lvl="8" marL="4114800" algn="l">
              <a:spcBef>
                <a:spcPts val="200"/>
              </a:spcBef>
              <a:spcAft>
                <a:spcPts val="0"/>
              </a:spcAft>
              <a:buClr>
                <a:schemeClr val="dk1"/>
              </a:buClr>
              <a:buSzPts val="1200"/>
              <a:buChar char="•"/>
              <a:defRPr sz="1200"/>
            </a:lvl9pPr>
          </a:lstStyle>
          <a:p/>
        </p:txBody>
      </p:sp>
      <p:sp>
        <p:nvSpPr>
          <p:cNvPr id="57" name="Google Shape;57;p7"/>
          <p:cNvSpPr txBox="1"/>
          <p:nvPr>
            <p:ph idx="3" type="body"/>
          </p:nvPr>
        </p:nvSpPr>
        <p:spPr>
          <a:xfrm>
            <a:off x="4645033" y="1730324"/>
            <a:ext cx="4041900" cy="479700"/>
          </a:xfrm>
          <a:prstGeom prst="rect">
            <a:avLst/>
          </a:prstGeom>
          <a:noFill/>
          <a:ln>
            <a:noFill/>
          </a:ln>
        </p:spPr>
        <p:txBody>
          <a:bodyPr anchorCtr="0" anchor="b" bIns="34275" lIns="68575" spcFirstLastPara="1" rIns="68575" wrap="square" tIns="34275">
            <a:normAutofit/>
          </a:bodyPr>
          <a:lstStyle>
            <a:lvl1pPr indent="-228600" lvl="0" marL="457200" algn="l">
              <a:spcBef>
                <a:spcPts val="400"/>
              </a:spcBef>
              <a:spcAft>
                <a:spcPts val="0"/>
              </a:spcAft>
              <a:buClr>
                <a:schemeClr val="dk1"/>
              </a:buClr>
              <a:buSzPts val="1800"/>
              <a:buNone/>
              <a:defRPr b="1" sz="1800"/>
            </a:lvl1pPr>
            <a:lvl2pPr indent="-228600" lvl="1" marL="914400" algn="l">
              <a:spcBef>
                <a:spcPts val="300"/>
              </a:spcBef>
              <a:spcAft>
                <a:spcPts val="0"/>
              </a:spcAft>
              <a:buClr>
                <a:schemeClr val="dk1"/>
              </a:buClr>
              <a:buSzPts val="1500"/>
              <a:buNone/>
              <a:defRPr b="1" sz="1500"/>
            </a:lvl2pPr>
            <a:lvl3pPr indent="-228600" lvl="2" marL="1371600" algn="l">
              <a:spcBef>
                <a:spcPts val="300"/>
              </a:spcBef>
              <a:spcAft>
                <a:spcPts val="0"/>
              </a:spcAft>
              <a:buClr>
                <a:schemeClr val="dk1"/>
              </a:buClr>
              <a:buSzPts val="1400"/>
              <a:buNone/>
              <a:defRPr b="1" sz="1400"/>
            </a:lvl3pPr>
            <a:lvl4pPr indent="-228600" lvl="3" marL="1828800" algn="l">
              <a:spcBef>
                <a:spcPts val="200"/>
              </a:spcBef>
              <a:spcAft>
                <a:spcPts val="0"/>
              </a:spcAft>
              <a:buClr>
                <a:schemeClr val="dk1"/>
              </a:buClr>
              <a:buSzPts val="1200"/>
              <a:buNone/>
              <a:defRPr b="1" sz="1200"/>
            </a:lvl4pPr>
            <a:lvl5pPr indent="-228600" lvl="4" marL="2286000" algn="l">
              <a:spcBef>
                <a:spcPts val="200"/>
              </a:spcBef>
              <a:spcAft>
                <a:spcPts val="0"/>
              </a:spcAft>
              <a:buClr>
                <a:schemeClr val="dk1"/>
              </a:buClr>
              <a:buSzPts val="1200"/>
              <a:buNone/>
              <a:defRPr b="1" sz="1200"/>
            </a:lvl5pPr>
            <a:lvl6pPr indent="-228600" lvl="5" marL="2743200" algn="l">
              <a:spcBef>
                <a:spcPts val="200"/>
              </a:spcBef>
              <a:spcAft>
                <a:spcPts val="0"/>
              </a:spcAft>
              <a:buClr>
                <a:schemeClr val="dk1"/>
              </a:buClr>
              <a:buSzPts val="1200"/>
              <a:buNone/>
              <a:defRPr b="1" sz="1200"/>
            </a:lvl6pPr>
            <a:lvl7pPr indent="-228600" lvl="6" marL="3200400" algn="l">
              <a:spcBef>
                <a:spcPts val="200"/>
              </a:spcBef>
              <a:spcAft>
                <a:spcPts val="0"/>
              </a:spcAft>
              <a:buClr>
                <a:schemeClr val="dk1"/>
              </a:buClr>
              <a:buSzPts val="1200"/>
              <a:buNone/>
              <a:defRPr b="1" sz="1200"/>
            </a:lvl7pPr>
            <a:lvl8pPr indent="-228600" lvl="7" marL="3657600" algn="l">
              <a:spcBef>
                <a:spcPts val="200"/>
              </a:spcBef>
              <a:spcAft>
                <a:spcPts val="0"/>
              </a:spcAft>
              <a:buClr>
                <a:schemeClr val="dk1"/>
              </a:buClr>
              <a:buSzPts val="1200"/>
              <a:buNone/>
              <a:defRPr b="1" sz="1200"/>
            </a:lvl8pPr>
            <a:lvl9pPr indent="-228600" lvl="8" marL="4114800" algn="l">
              <a:spcBef>
                <a:spcPts val="200"/>
              </a:spcBef>
              <a:spcAft>
                <a:spcPts val="0"/>
              </a:spcAft>
              <a:buClr>
                <a:schemeClr val="dk1"/>
              </a:buClr>
              <a:buSzPts val="1200"/>
              <a:buNone/>
              <a:defRPr b="1" sz="1200"/>
            </a:lvl9pPr>
          </a:lstStyle>
          <a:p/>
        </p:txBody>
      </p:sp>
      <p:sp>
        <p:nvSpPr>
          <p:cNvPr id="58" name="Google Shape;58;p7"/>
          <p:cNvSpPr txBox="1"/>
          <p:nvPr>
            <p:ph idx="4" type="body"/>
          </p:nvPr>
        </p:nvSpPr>
        <p:spPr>
          <a:xfrm>
            <a:off x="4645033" y="2210146"/>
            <a:ext cx="4041900" cy="2384400"/>
          </a:xfrm>
          <a:prstGeom prst="rect">
            <a:avLst/>
          </a:prstGeom>
          <a:noFill/>
          <a:ln>
            <a:noFill/>
          </a:ln>
        </p:spPr>
        <p:txBody>
          <a:bodyPr anchorCtr="0" anchor="t" bIns="34275" lIns="68575" spcFirstLastPara="1" rIns="68575" wrap="square" tIns="34275">
            <a:normAutofit/>
          </a:bodyPr>
          <a:lstStyle>
            <a:lvl1pPr indent="-342900" lvl="0" marL="457200" algn="l">
              <a:spcBef>
                <a:spcPts val="400"/>
              </a:spcBef>
              <a:spcAft>
                <a:spcPts val="0"/>
              </a:spcAft>
              <a:buClr>
                <a:schemeClr val="dk1"/>
              </a:buClr>
              <a:buSzPts val="1800"/>
              <a:buChar char="•"/>
              <a:defRPr sz="1800"/>
            </a:lvl1pPr>
            <a:lvl2pPr indent="-323850" lvl="1" marL="914400" algn="l">
              <a:spcBef>
                <a:spcPts val="300"/>
              </a:spcBef>
              <a:spcAft>
                <a:spcPts val="0"/>
              </a:spcAft>
              <a:buClr>
                <a:schemeClr val="dk1"/>
              </a:buClr>
              <a:buSzPts val="1500"/>
              <a:buChar char="–"/>
              <a:defRPr sz="1500"/>
            </a:lvl2pPr>
            <a:lvl3pPr indent="-317500" lvl="2" marL="1371600" algn="l">
              <a:spcBef>
                <a:spcPts val="300"/>
              </a:spcBef>
              <a:spcAft>
                <a:spcPts val="0"/>
              </a:spcAft>
              <a:buClr>
                <a:schemeClr val="dk1"/>
              </a:buClr>
              <a:buSzPts val="1400"/>
              <a:buChar char="•"/>
              <a:defRPr sz="1400"/>
            </a:lvl3pPr>
            <a:lvl4pPr indent="-304800" lvl="3" marL="1828800" algn="l">
              <a:spcBef>
                <a:spcPts val="200"/>
              </a:spcBef>
              <a:spcAft>
                <a:spcPts val="0"/>
              </a:spcAft>
              <a:buClr>
                <a:schemeClr val="dk1"/>
              </a:buClr>
              <a:buSzPts val="1200"/>
              <a:buChar char="–"/>
              <a:defRPr sz="1200"/>
            </a:lvl4pPr>
            <a:lvl5pPr indent="-304800" lvl="4" marL="2286000" algn="l">
              <a:spcBef>
                <a:spcPts val="200"/>
              </a:spcBef>
              <a:spcAft>
                <a:spcPts val="0"/>
              </a:spcAft>
              <a:buClr>
                <a:schemeClr val="dk1"/>
              </a:buClr>
              <a:buSzPts val="1200"/>
              <a:buChar char="»"/>
              <a:defRPr sz="1200"/>
            </a:lvl5pPr>
            <a:lvl6pPr indent="-304800" lvl="5" marL="2743200" algn="l">
              <a:spcBef>
                <a:spcPts val="200"/>
              </a:spcBef>
              <a:spcAft>
                <a:spcPts val="0"/>
              </a:spcAft>
              <a:buClr>
                <a:schemeClr val="dk1"/>
              </a:buClr>
              <a:buSzPts val="1200"/>
              <a:buChar char="•"/>
              <a:defRPr sz="1200"/>
            </a:lvl6pPr>
            <a:lvl7pPr indent="-304800" lvl="6" marL="3200400" algn="l">
              <a:spcBef>
                <a:spcPts val="200"/>
              </a:spcBef>
              <a:spcAft>
                <a:spcPts val="0"/>
              </a:spcAft>
              <a:buClr>
                <a:schemeClr val="dk1"/>
              </a:buClr>
              <a:buSzPts val="1200"/>
              <a:buChar char="•"/>
              <a:defRPr sz="1200"/>
            </a:lvl7pPr>
            <a:lvl8pPr indent="-304800" lvl="7" marL="3657600" algn="l">
              <a:spcBef>
                <a:spcPts val="200"/>
              </a:spcBef>
              <a:spcAft>
                <a:spcPts val="0"/>
              </a:spcAft>
              <a:buClr>
                <a:schemeClr val="dk1"/>
              </a:buClr>
              <a:buSzPts val="1200"/>
              <a:buChar char="•"/>
              <a:defRPr sz="1200"/>
            </a:lvl8pPr>
            <a:lvl9pPr indent="-304800" lvl="8" marL="4114800" algn="l">
              <a:spcBef>
                <a:spcPts val="200"/>
              </a:spcBef>
              <a:spcAft>
                <a:spcPts val="0"/>
              </a:spcAft>
              <a:buClr>
                <a:schemeClr val="dk1"/>
              </a:buClr>
              <a:buSzPts val="1200"/>
              <a:buChar char="•"/>
              <a:defRPr sz="1200"/>
            </a:lvl9pPr>
          </a:lstStyle>
          <a:p/>
        </p:txBody>
      </p:sp>
      <p:sp>
        <p:nvSpPr>
          <p:cNvPr id="59" name="Google Shape;59;p7"/>
          <p:cNvSpPr txBox="1"/>
          <p:nvPr>
            <p:ph idx="10" type="dt"/>
          </p:nvPr>
        </p:nvSpPr>
        <p:spPr>
          <a:xfrm>
            <a:off x="457200" y="4767265"/>
            <a:ext cx="21336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0" name="Google Shape;60;p7"/>
          <p:cNvSpPr txBox="1"/>
          <p:nvPr>
            <p:ph idx="11" type="ftr"/>
          </p:nvPr>
        </p:nvSpPr>
        <p:spPr>
          <a:xfrm>
            <a:off x="3124200" y="4767265"/>
            <a:ext cx="28956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1" name="Google Shape;61;p7"/>
          <p:cNvSpPr txBox="1"/>
          <p:nvPr>
            <p:ph idx="12" type="sldNum"/>
          </p:nvPr>
        </p:nvSpPr>
        <p:spPr>
          <a:xfrm>
            <a:off x="6553200" y="4767265"/>
            <a:ext cx="21336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2" name="Shape 62"/>
        <p:cNvGrpSpPr/>
        <p:nvPr/>
      </p:nvGrpSpPr>
      <p:grpSpPr>
        <a:xfrm>
          <a:off x="0" y="0"/>
          <a:ext cx="0" cy="0"/>
          <a:chOff x="0" y="0"/>
          <a:chExt cx="0" cy="0"/>
        </a:xfrm>
      </p:grpSpPr>
      <p:sp>
        <p:nvSpPr>
          <p:cNvPr id="63" name="Google Shape;63;p8"/>
          <p:cNvSpPr txBox="1"/>
          <p:nvPr>
            <p:ph idx="10" type="dt"/>
          </p:nvPr>
        </p:nvSpPr>
        <p:spPr>
          <a:xfrm>
            <a:off x="457200" y="4767265"/>
            <a:ext cx="21336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4" name="Google Shape;64;p8"/>
          <p:cNvSpPr txBox="1"/>
          <p:nvPr>
            <p:ph idx="11" type="ftr"/>
          </p:nvPr>
        </p:nvSpPr>
        <p:spPr>
          <a:xfrm>
            <a:off x="3124200" y="4767265"/>
            <a:ext cx="28956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5" name="Google Shape;65;p8"/>
          <p:cNvSpPr txBox="1"/>
          <p:nvPr>
            <p:ph idx="12" type="sldNum"/>
          </p:nvPr>
        </p:nvSpPr>
        <p:spPr>
          <a:xfrm>
            <a:off x="6553200" y="4767265"/>
            <a:ext cx="21336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6" name="Shape 66"/>
        <p:cNvGrpSpPr/>
        <p:nvPr/>
      </p:nvGrpSpPr>
      <p:grpSpPr>
        <a:xfrm>
          <a:off x="0" y="0"/>
          <a:ext cx="0" cy="0"/>
          <a:chOff x="0" y="0"/>
          <a:chExt cx="0" cy="0"/>
        </a:xfrm>
      </p:grpSpPr>
      <p:sp>
        <p:nvSpPr>
          <p:cNvPr id="67" name="Google Shape;67;p9"/>
          <p:cNvSpPr txBox="1"/>
          <p:nvPr>
            <p:ph type="title"/>
          </p:nvPr>
        </p:nvSpPr>
        <p:spPr>
          <a:xfrm>
            <a:off x="457208" y="878306"/>
            <a:ext cx="3008400" cy="871500"/>
          </a:xfrm>
          <a:prstGeom prst="rect">
            <a:avLst/>
          </a:prstGeom>
          <a:noFill/>
          <a:ln>
            <a:noFill/>
          </a:ln>
        </p:spPr>
        <p:txBody>
          <a:bodyPr anchorCtr="0" anchor="b" bIns="34275" lIns="68575" spcFirstLastPara="1" rIns="68575" wrap="square" tIns="34275">
            <a:normAutofit/>
          </a:bodyPr>
          <a:lstStyle>
            <a:lvl1pPr lvl="0" algn="l">
              <a:spcBef>
                <a:spcPts val="0"/>
              </a:spcBef>
              <a:spcAft>
                <a:spcPts val="0"/>
              </a:spcAft>
              <a:buClr>
                <a:schemeClr val="dk1"/>
              </a:buClr>
              <a:buSzPts val="1500"/>
              <a:buFont typeface="Arial"/>
              <a:buNone/>
              <a:defRPr b="1" sz="15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68" name="Google Shape;68;p9"/>
          <p:cNvSpPr txBox="1"/>
          <p:nvPr>
            <p:ph idx="1" type="body"/>
          </p:nvPr>
        </p:nvSpPr>
        <p:spPr>
          <a:xfrm>
            <a:off x="3575050" y="878306"/>
            <a:ext cx="5111700" cy="3716400"/>
          </a:xfrm>
          <a:prstGeom prst="rect">
            <a:avLst/>
          </a:prstGeom>
          <a:noFill/>
          <a:ln>
            <a:noFill/>
          </a:ln>
        </p:spPr>
        <p:txBody>
          <a:bodyPr anchorCtr="0" anchor="t" bIns="34275" lIns="68575" spcFirstLastPara="1" rIns="68575" wrap="square" tIns="34275">
            <a:normAutofit/>
          </a:bodyPr>
          <a:lstStyle>
            <a:lvl1pPr indent="-381000" lvl="0" marL="457200" algn="l">
              <a:spcBef>
                <a:spcPts val="500"/>
              </a:spcBef>
              <a:spcAft>
                <a:spcPts val="0"/>
              </a:spcAft>
              <a:buClr>
                <a:schemeClr val="dk1"/>
              </a:buClr>
              <a:buSzPts val="2400"/>
              <a:buChar char="•"/>
              <a:defRPr sz="2400"/>
            </a:lvl1pPr>
            <a:lvl2pPr indent="-361950" lvl="1" marL="914400" algn="l">
              <a:spcBef>
                <a:spcPts val="400"/>
              </a:spcBef>
              <a:spcAft>
                <a:spcPts val="0"/>
              </a:spcAft>
              <a:buClr>
                <a:schemeClr val="dk1"/>
              </a:buClr>
              <a:buSzPts val="2100"/>
              <a:buChar char="–"/>
              <a:defRPr sz="2100"/>
            </a:lvl2pPr>
            <a:lvl3pPr indent="-342900" lvl="2" marL="1371600" algn="l">
              <a:spcBef>
                <a:spcPts val="400"/>
              </a:spcBef>
              <a:spcAft>
                <a:spcPts val="0"/>
              </a:spcAft>
              <a:buClr>
                <a:schemeClr val="dk1"/>
              </a:buClr>
              <a:buSzPts val="1800"/>
              <a:buChar char="•"/>
              <a:defRPr sz="1800"/>
            </a:lvl3pPr>
            <a:lvl4pPr indent="-323850" lvl="3" marL="1828800" algn="l">
              <a:spcBef>
                <a:spcPts val="300"/>
              </a:spcBef>
              <a:spcAft>
                <a:spcPts val="0"/>
              </a:spcAft>
              <a:buClr>
                <a:schemeClr val="dk1"/>
              </a:buClr>
              <a:buSzPts val="1500"/>
              <a:buChar char="–"/>
              <a:defRPr sz="1500"/>
            </a:lvl4pPr>
            <a:lvl5pPr indent="-323850" lvl="4" marL="2286000" algn="l">
              <a:spcBef>
                <a:spcPts val="300"/>
              </a:spcBef>
              <a:spcAft>
                <a:spcPts val="0"/>
              </a:spcAft>
              <a:buClr>
                <a:schemeClr val="dk1"/>
              </a:buClr>
              <a:buSzPts val="1500"/>
              <a:buChar char="»"/>
              <a:defRPr sz="1500"/>
            </a:lvl5pPr>
            <a:lvl6pPr indent="-323850" lvl="5" marL="2743200" algn="l">
              <a:spcBef>
                <a:spcPts val="300"/>
              </a:spcBef>
              <a:spcAft>
                <a:spcPts val="0"/>
              </a:spcAft>
              <a:buClr>
                <a:schemeClr val="dk1"/>
              </a:buClr>
              <a:buSzPts val="1500"/>
              <a:buChar char="•"/>
              <a:defRPr sz="1500"/>
            </a:lvl6pPr>
            <a:lvl7pPr indent="-323850" lvl="6" marL="3200400" algn="l">
              <a:spcBef>
                <a:spcPts val="300"/>
              </a:spcBef>
              <a:spcAft>
                <a:spcPts val="0"/>
              </a:spcAft>
              <a:buClr>
                <a:schemeClr val="dk1"/>
              </a:buClr>
              <a:buSzPts val="1500"/>
              <a:buChar char="•"/>
              <a:defRPr sz="1500"/>
            </a:lvl7pPr>
            <a:lvl8pPr indent="-323850" lvl="7" marL="3657600" algn="l">
              <a:spcBef>
                <a:spcPts val="300"/>
              </a:spcBef>
              <a:spcAft>
                <a:spcPts val="0"/>
              </a:spcAft>
              <a:buClr>
                <a:schemeClr val="dk1"/>
              </a:buClr>
              <a:buSzPts val="1500"/>
              <a:buChar char="•"/>
              <a:defRPr sz="1500"/>
            </a:lvl8pPr>
            <a:lvl9pPr indent="-323850" lvl="8" marL="4114800" algn="l">
              <a:spcBef>
                <a:spcPts val="300"/>
              </a:spcBef>
              <a:spcAft>
                <a:spcPts val="0"/>
              </a:spcAft>
              <a:buClr>
                <a:schemeClr val="dk1"/>
              </a:buClr>
              <a:buSzPts val="1500"/>
              <a:buChar char="•"/>
              <a:defRPr sz="1500"/>
            </a:lvl9pPr>
          </a:lstStyle>
          <a:p/>
        </p:txBody>
      </p:sp>
      <p:sp>
        <p:nvSpPr>
          <p:cNvPr id="69" name="Google Shape;69;p9"/>
          <p:cNvSpPr txBox="1"/>
          <p:nvPr>
            <p:ph idx="2" type="body"/>
          </p:nvPr>
        </p:nvSpPr>
        <p:spPr>
          <a:xfrm>
            <a:off x="457208" y="1804738"/>
            <a:ext cx="3008400" cy="2790000"/>
          </a:xfrm>
          <a:prstGeom prst="rect">
            <a:avLst/>
          </a:prstGeom>
          <a:noFill/>
          <a:ln>
            <a:noFill/>
          </a:ln>
        </p:spPr>
        <p:txBody>
          <a:bodyPr anchorCtr="0" anchor="t" bIns="34275" lIns="68575" spcFirstLastPara="1" rIns="68575" wrap="square" tIns="34275">
            <a:normAutofit/>
          </a:bodyPr>
          <a:lstStyle>
            <a:lvl1pPr indent="-228600" lvl="0" marL="457200" algn="l">
              <a:spcBef>
                <a:spcPts val="200"/>
              </a:spcBef>
              <a:spcAft>
                <a:spcPts val="0"/>
              </a:spcAft>
              <a:buClr>
                <a:schemeClr val="dk1"/>
              </a:buClr>
              <a:buSzPts val="1100"/>
              <a:buNone/>
              <a:defRPr sz="1100"/>
            </a:lvl1pPr>
            <a:lvl2pPr indent="-228600" lvl="1" marL="914400" algn="l">
              <a:spcBef>
                <a:spcPts val="200"/>
              </a:spcBef>
              <a:spcAft>
                <a:spcPts val="0"/>
              </a:spcAft>
              <a:buClr>
                <a:schemeClr val="dk1"/>
              </a:buClr>
              <a:buSzPts val="900"/>
              <a:buNone/>
              <a:defRPr sz="900"/>
            </a:lvl2pPr>
            <a:lvl3pPr indent="-228600" lvl="2" marL="1371600" algn="l">
              <a:spcBef>
                <a:spcPts val="200"/>
              </a:spcBef>
              <a:spcAft>
                <a:spcPts val="0"/>
              </a:spcAft>
              <a:buClr>
                <a:schemeClr val="dk1"/>
              </a:buClr>
              <a:buSzPts val="800"/>
              <a:buNone/>
              <a:defRPr sz="800"/>
            </a:lvl3pPr>
            <a:lvl4pPr indent="-228600" lvl="3" marL="1828800" algn="l">
              <a:spcBef>
                <a:spcPts val="100"/>
              </a:spcBef>
              <a:spcAft>
                <a:spcPts val="0"/>
              </a:spcAft>
              <a:buClr>
                <a:schemeClr val="dk1"/>
              </a:buClr>
              <a:buSzPts val="700"/>
              <a:buNone/>
              <a:defRPr sz="700"/>
            </a:lvl4pPr>
            <a:lvl5pPr indent="-228600" lvl="4" marL="2286000" algn="l">
              <a:spcBef>
                <a:spcPts val="100"/>
              </a:spcBef>
              <a:spcAft>
                <a:spcPts val="0"/>
              </a:spcAft>
              <a:buClr>
                <a:schemeClr val="dk1"/>
              </a:buClr>
              <a:buSzPts val="700"/>
              <a:buNone/>
              <a:defRPr sz="700"/>
            </a:lvl5pPr>
            <a:lvl6pPr indent="-228600" lvl="5" marL="2743200" algn="l">
              <a:spcBef>
                <a:spcPts val="100"/>
              </a:spcBef>
              <a:spcAft>
                <a:spcPts val="0"/>
              </a:spcAft>
              <a:buClr>
                <a:schemeClr val="dk1"/>
              </a:buClr>
              <a:buSzPts val="700"/>
              <a:buNone/>
              <a:defRPr sz="700"/>
            </a:lvl6pPr>
            <a:lvl7pPr indent="-228600" lvl="6" marL="3200400" algn="l">
              <a:spcBef>
                <a:spcPts val="100"/>
              </a:spcBef>
              <a:spcAft>
                <a:spcPts val="0"/>
              </a:spcAft>
              <a:buClr>
                <a:schemeClr val="dk1"/>
              </a:buClr>
              <a:buSzPts val="700"/>
              <a:buNone/>
              <a:defRPr sz="700"/>
            </a:lvl7pPr>
            <a:lvl8pPr indent="-228600" lvl="7" marL="3657600" algn="l">
              <a:spcBef>
                <a:spcPts val="100"/>
              </a:spcBef>
              <a:spcAft>
                <a:spcPts val="0"/>
              </a:spcAft>
              <a:buClr>
                <a:schemeClr val="dk1"/>
              </a:buClr>
              <a:buSzPts val="700"/>
              <a:buNone/>
              <a:defRPr sz="700"/>
            </a:lvl8pPr>
            <a:lvl9pPr indent="-228600" lvl="8" marL="4114800" algn="l">
              <a:spcBef>
                <a:spcPts val="100"/>
              </a:spcBef>
              <a:spcAft>
                <a:spcPts val="0"/>
              </a:spcAft>
              <a:buClr>
                <a:schemeClr val="dk1"/>
              </a:buClr>
              <a:buSzPts val="700"/>
              <a:buNone/>
              <a:defRPr sz="700"/>
            </a:lvl9pPr>
          </a:lstStyle>
          <a:p/>
        </p:txBody>
      </p:sp>
      <p:sp>
        <p:nvSpPr>
          <p:cNvPr id="70" name="Google Shape;70;p9"/>
          <p:cNvSpPr txBox="1"/>
          <p:nvPr>
            <p:ph idx="10" type="dt"/>
          </p:nvPr>
        </p:nvSpPr>
        <p:spPr>
          <a:xfrm>
            <a:off x="457200" y="4767265"/>
            <a:ext cx="21336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1" name="Google Shape;71;p9"/>
          <p:cNvSpPr txBox="1"/>
          <p:nvPr>
            <p:ph idx="11" type="ftr"/>
          </p:nvPr>
        </p:nvSpPr>
        <p:spPr>
          <a:xfrm>
            <a:off x="3124200" y="4767265"/>
            <a:ext cx="28956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2" name="Google Shape;72;p9"/>
          <p:cNvSpPr txBox="1"/>
          <p:nvPr>
            <p:ph idx="12" type="sldNum"/>
          </p:nvPr>
        </p:nvSpPr>
        <p:spPr>
          <a:xfrm>
            <a:off x="6553200" y="4767265"/>
            <a:ext cx="21336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3" name="Shape 73"/>
        <p:cNvGrpSpPr/>
        <p:nvPr/>
      </p:nvGrpSpPr>
      <p:grpSpPr>
        <a:xfrm>
          <a:off x="0" y="0"/>
          <a:ext cx="0" cy="0"/>
          <a:chOff x="0" y="0"/>
          <a:chExt cx="0" cy="0"/>
        </a:xfrm>
      </p:grpSpPr>
      <p:sp>
        <p:nvSpPr>
          <p:cNvPr id="74" name="Google Shape;74;p10"/>
          <p:cNvSpPr txBox="1"/>
          <p:nvPr>
            <p:ph type="title"/>
          </p:nvPr>
        </p:nvSpPr>
        <p:spPr>
          <a:xfrm>
            <a:off x="1792288" y="3600452"/>
            <a:ext cx="5486400" cy="425100"/>
          </a:xfrm>
          <a:prstGeom prst="rect">
            <a:avLst/>
          </a:prstGeom>
          <a:noFill/>
          <a:ln>
            <a:noFill/>
          </a:ln>
        </p:spPr>
        <p:txBody>
          <a:bodyPr anchorCtr="0" anchor="b" bIns="34275" lIns="68575" spcFirstLastPara="1" rIns="68575" wrap="square" tIns="34275">
            <a:normAutofit/>
          </a:bodyPr>
          <a:lstStyle>
            <a:lvl1pPr lvl="0" algn="l">
              <a:spcBef>
                <a:spcPts val="0"/>
              </a:spcBef>
              <a:spcAft>
                <a:spcPts val="0"/>
              </a:spcAft>
              <a:buClr>
                <a:schemeClr val="dk1"/>
              </a:buClr>
              <a:buSzPts val="1500"/>
              <a:buFont typeface="Arial"/>
              <a:buNone/>
              <a:defRPr b="1" sz="15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75" name="Google Shape;75;p10"/>
          <p:cNvSpPr/>
          <p:nvPr>
            <p:ph idx="2" type="pic"/>
          </p:nvPr>
        </p:nvSpPr>
        <p:spPr>
          <a:xfrm>
            <a:off x="1792288" y="830179"/>
            <a:ext cx="5486400" cy="2715600"/>
          </a:xfrm>
          <a:prstGeom prst="rect">
            <a:avLst/>
          </a:prstGeom>
          <a:noFill/>
          <a:ln>
            <a:noFill/>
          </a:ln>
        </p:spPr>
      </p:sp>
      <p:sp>
        <p:nvSpPr>
          <p:cNvPr id="76" name="Google Shape;76;p10"/>
          <p:cNvSpPr txBox="1"/>
          <p:nvPr>
            <p:ph idx="1" type="body"/>
          </p:nvPr>
        </p:nvSpPr>
        <p:spPr>
          <a:xfrm>
            <a:off x="1792288" y="4025507"/>
            <a:ext cx="5486400" cy="603600"/>
          </a:xfrm>
          <a:prstGeom prst="rect">
            <a:avLst/>
          </a:prstGeom>
          <a:noFill/>
          <a:ln>
            <a:noFill/>
          </a:ln>
        </p:spPr>
        <p:txBody>
          <a:bodyPr anchorCtr="0" anchor="t" bIns="34275" lIns="68575" spcFirstLastPara="1" rIns="68575" wrap="square" tIns="34275">
            <a:normAutofit/>
          </a:bodyPr>
          <a:lstStyle>
            <a:lvl1pPr indent="-228600" lvl="0" marL="457200" algn="l">
              <a:spcBef>
                <a:spcPts val="200"/>
              </a:spcBef>
              <a:spcAft>
                <a:spcPts val="0"/>
              </a:spcAft>
              <a:buClr>
                <a:schemeClr val="dk1"/>
              </a:buClr>
              <a:buSzPts val="1100"/>
              <a:buNone/>
              <a:defRPr sz="1100"/>
            </a:lvl1pPr>
            <a:lvl2pPr indent="-228600" lvl="1" marL="914400" algn="l">
              <a:spcBef>
                <a:spcPts val="200"/>
              </a:spcBef>
              <a:spcAft>
                <a:spcPts val="0"/>
              </a:spcAft>
              <a:buClr>
                <a:schemeClr val="dk1"/>
              </a:buClr>
              <a:buSzPts val="900"/>
              <a:buNone/>
              <a:defRPr sz="900"/>
            </a:lvl2pPr>
            <a:lvl3pPr indent="-228600" lvl="2" marL="1371600" algn="l">
              <a:spcBef>
                <a:spcPts val="200"/>
              </a:spcBef>
              <a:spcAft>
                <a:spcPts val="0"/>
              </a:spcAft>
              <a:buClr>
                <a:schemeClr val="dk1"/>
              </a:buClr>
              <a:buSzPts val="800"/>
              <a:buNone/>
              <a:defRPr sz="800"/>
            </a:lvl3pPr>
            <a:lvl4pPr indent="-228600" lvl="3" marL="1828800" algn="l">
              <a:spcBef>
                <a:spcPts val="100"/>
              </a:spcBef>
              <a:spcAft>
                <a:spcPts val="0"/>
              </a:spcAft>
              <a:buClr>
                <a:schemeClr val="dk1"/>
              </a:buClr>
              <a:buSzPts val="700"/>
              <a:buNone/>
              <a:defRPr sz="700"/>
            </a:lvl4pPr>
            <a:lvl5pPr indent="-228600" lvl="4" marL="2286000" algn="l">
              <a:spcBef>
                <a:spcPts val="100"/>
              </a:spcBef>
              <a:spcAft>
                <a:spcPts val="0"/>
              </a:spcAft>
              <a:buClr>
                <a:schemeClr val="dk1"/>
              </a:buClr>
              <a:buSzPts val="700"/>
              <a:buNone/>
              <a:defRPr sz="700"/>
            </a:lvl5pPr>
            <a:lvl6pPr indent="-228600" lvl="5" marL="2743200" algn="l">
              <a:spcBef>
                <a:spcPts val="100"/>
              </a:spcBef>
              <a:spcAft>
                <a:spcPts val="0"/>
              </a:spcAft>
              <a:buClr>
                <a:schemeClr val="dk1"/>
              </a:buClr>
              <a:buSzPts val="700"/>
              <a:buNone/>
              <a:defRPr sz="700"/>
            </a:lvl6pPr>
            <a:lvl7pPr indent="-228600" lvl="6" marL="3200400" algn="l">
              <a:spcBef>
                <a:spcPts val="100"/>
              </a:spcBef>
              <a:spcAft>
                <a:spcPts val="0"/>
              </a:spcAft>
              <a:buClr>
                <a:schemeClr val="dk1"/>
              </a:buClr>
              <a:buSzPts val="700"/>
              <a:buNone/>
              <a:defRPr sz="700"/>
            </a:lvl7pPr>
            <a:lvl8pPr indent="-228600" lvl="7" marL="3657600" algn="l">
              <a:spcBef>
                <a:spcPts val="100"/>
              </a:spcBef>
              <a:spcAft>
                <a:spcPts val="0"/>
              </a:spcAft>
              <a:buClr>
                <a:schemeClr val="dk1"/>
              </a:buClr>
              <a:buSzPts val="700"/>
              <a:buNone/>
              <a:defRPr sz="700"/>
            </a:lvl8pPr>
            <a:lvl9pPr indent="-228600" lvl="8" marL="4114800" algn="l">
              <a:spcBef>
                <a:spcPts val="100"/>
              </a:spcBef>
              <a:spcAft>
                <a:spcPts val="0"/>
              </a:spcAft>
              <a:buClr>
                <a:schemeClr val="dk1"/>
              </a:buClr>
              <a:buSzPts val="700"/>
              <a:buNone/>
              <a:defRPr sz="700"/>
            </a:lvl9pPr>
          </a:lstStyle>
          <a:p/>
        </p:txBody>
      </p:sp>
      <p:sp>
        <p:nvSpPr>
          <p:cNvPr id="77" name="Google Shape;77;p10"/>
          <p:cNvSpPr txBox="1"/>
          <p:nvPr>
            <p:ph idx="10" type="dt"/>
          </p:nvPr>
        </p:nvSpPr>
        <p:spPr>
          <a:xfrm>
            <a:off x="457200" y="4767265"/>
            <a:ext cx="21336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8" name="Google Shape;78;p10"/>
          <p:cNvSpPr txBox="1"/>
          <p:nvPr>
            <p:ph idx="11" type="ftr"/>
          </p:nvPr>
        </p:nvSpPr>
        <p:spPr>
          <a:xfrm>
            <a:off x="3124200" y="4767265"/>
            <a:ext cx="28956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9" name="Google Shape;79;p10"/>
          <p:cNvSpPr txBox="1"/>
          <p:nvPr>
            <p:ph idx="12" type="sldNum"/>
          </p:nvPr>
        </p:nvSpPr>
        <p:spPr>
          <a:xfrm>
            <a:off x="6553200" y="4767265"/>
            <a:ext cx="21336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11" Type="http://schemas.openxmlformats.org/officeDocument/2006/relationships/theme" Target="../theme/theme1.xml"/><Relationship Id="rId10" Type="http://schemas.openxmlformats.org/officeDocument/2006/relationships/slideLayout" Target="../slideLayouts/slideLayout9.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57200" y="830888"/>
            <a:ext cx="8229600" cy="857400"/>
          </a:xfrm>
          <a:prstGeom prst="rect">
            <a:avLst/>
          </a:prstGeom>
          <a:noFill/>
          <a:ln>
            <a:noFill/>
          </a:ln>
        </p:spPr>
        <p:txBody>
          <a:bodyPr anchorCtr="0" anchor="ctr" bIns="34275" lIns="68575" spcFirstLastPara="1" rIns="68575" wrap="square" tIns="34275">
            <a:normAutofit/>
          </a:bodyPr>
          <a:lstStyle>
            <a:lvl1pPr lvl="0" marR="0" rtl="0" algn="ctr">
              <a:spcBef>
                <a:spcPts val="0"/>
              </a:spcBef>
              <a:spcAft>
                <a:spcPts val="0"/>
              </a:spcAft>
              <a:buClr>
                <a:schemeClr val="dk1"/>
              </a:buClr>
              <a:buSzPts val="4500"/>
              <a:buFont typeface="Arial"/>
              <a:buNone/>
              <a:defRPr b="0" i="0" sz="4500" u="none" cap="none" strike="noStrike">
                <a:solidFill>
                  <a:schemeClr val="dk1"/>
                </a:solidFill>
                <a:latin typeface="Arial"/>
                <a:ea typeface="Arial"/>
                <a:cs typeface="Arial"/>
                <a:sym typeface="Arial"/>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7" name="Google Shape;7;p1"/>
          <p:cNvSpPr txBox="1"/>
          <p:nvPr>
            <p:ph idx="1" type="body"/>
          </p:nvPr>
        </p:nvSpPr>
        <p:spPr>
          <a:xfrm>
            <a:off x="457200" y="1756191"/>
            <a:ext cx="8229600" cy="2838300"/>
          </a:xfrm>
          <a:prstGeom prst="rect">
            <a:avLst/>
          </a:prstGeom>
          <a:noFill/>
          <a:ln>
            <a:noFill/>
          </a:ln>
        </p:spPr>
        <p:txBody>
          <a:bodyPr anchorCtr="0" anchor="t" bIns="34275" lIns="68575" spcFirstLastPara="1" rIns="68575" wrap="square" tIns="34275">
            <a:normAutofit/>
          </a:bodyPr>
          <a:lstStyle>
            <a:lvl1pPr indent="-381000" lvl="0" marL="457200" marR="0" rtl="0" algn="l">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1pPr>
            <a:lvl2pPr indent="-361950" lvl="1" marL="914400" marR="0" rtl="0" algn="l">
              <a:spcBef>
                <a:spcPts val="4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2pPr>
            <a:lvl3pPr indent="-342900" lvl="2" marL="1371600" marR="0" rtl="0" algn="l">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3pPr>
            <a:lvl4pPr indent="-323850" lvl="3" marL="18288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4pPr>
            <a:lvl5pPr indent="-323850" lvl="4" marL="22860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5pPr>
            <a:lvl6pPr indent="-323850" lvl="5" marL="27432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8" name="Google Shape;8;p1"/>
          <p:cNvSpPr txBox="1"/>
          <p:nvPr>
            <p:ph idx="10" type="dt"/>
          </p:nvPr>
        </p:nvSpPr>
        <p:spPr>
          <a:xfrm>
            <a:off x="457200" y="4767265"/>
            <a:ext cx="2133600" cy="273900"/>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9" name="Google Shape;9;p1"/>
          <p:cNvSpPr txBox="1"/>
          <p:nvPr>
            <p:ph idx="11" type="ftr"/>
          </p:nvPr>
        </p:nvSpPr>
        <p:spPr>
          <a:xfrm>
            <a:off x="3124200" y="4767265"/>
            <a:ext cx="2895600" cy="273900"/>
          </a:xfrm>
          <a:prstGeom prst="rect">
            <a:avLst/>
          </a:prstGeom>
          <a:noFill/>
          <a:ln>
            <a:noFill/>
          </a:ln>
        </p:spPr>
        <p:txBody>
          <a:bodyPr anchorCtr="0" anchor="ctr" bIns="34275" lIns="68575" spcFirstLastPara="1" rIns="68575" wrap="square" tIns="34275">
            <a:noAutofit/>
          </a:bodyPr>
          <a:lstStyle>
            <a:lvl1pPr lvl="0" marR="0" rtl="0" algn="ctr">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0" name="Google Shape;10;p1"/>
          <p:cNvSpPr txBox="1"/>
          <p:nvPr>
            <p:ph idx="12" type="sldNum"/>
          </p:nvPr>
        </p:nvSpPr>
        <p:spPr>
          <a:xfrm>
            <a:off x="6553200" y="4767265"/>
            <a:ext cx="2133600" cy="2739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900" u="none" cap="none" strike="noStrike">
                <a:solidFill>
                  <a:srgbClr val="888888"/>
                </a:solidFill>
                <a:latin typeface="Calibri"/>
                <a:ea typeface="Calibri"/>
                <a:cs typeface="Calibri"/>
                <a:sym typeface="Calibri"/>
              </a:defRPr>
            </a:lvl1pPr>
            <a:lvl2pPr indent="0" lvl="1" marL="0" marR="0" rtl="0" algn="r">
              <a:spcBef>
                <a:spcPts val="0"/>
              </a:spcBef>
              <a:buNone/>
              <a:defRPr b="0" i="0" sz="900" u="none" cap="none" strike="noStrike">
                <a:solidFill>
                  <a:srgbClr val="888888"/>
                </a:solidFill>
                <a:latin typeface="Calibri"/>
                <a:ea typeface="Calibri"/>
                <a:cs typeface="Calibri"/>
                <a:sym typeface="Calibri"/>
              </a:defRPr>
            </a:lvl2pPr>
            <a:lvl3pPr indent="0" lvl="2" marL="0" marR="0" rtl="0" algn="r">
              <a:spcBef>
                <a:spcPts val="0"/>
              </a:spcBef>
              <a:buNone/>
              <a:defRPr b="0" i="0" sz="900" u="none" cap="none" strike="noStrike">
                <a:solidFill>
                  <a:srgbClr val="888888"/>
                </a:solidFill>
                <a:latin typeface="Calibri"/>
                <a:ea typeface="Calibri"/>
                <a:cs typeface="Calibri"/>
                <a:sym typeface="Calibri"/>
              </a:defRPr>
            </a:lvl3pPr>
            <a:lvl4pPr indent="0" lvl="3" marL="0" marR="0" rtl="0" algn="r">
              <a:spcBef>
                <a:spcPts val="0"/>
              </a:spcBef>
              <a:buNone/>
              <a:defRPr b="0" i="0" sz="900" u="none" cap="none" strike="noStrike">
                <a:solidFill>
                  <a:srgbClr val="888888"/>
                </a:solidFill>
                <a:latin typeface="Calibri"/>
                <a:ea typeface="Calibri"/>
                <a:cs typeface="Calibri"/>
                <a:sym typeface="Calibri"/>
              </a:defRPr>
            </a:lvl4pPr>
            <a:lvl5pPr indent="0" lvl="4" marL="0" marR="0" rtl="0" algn="r">
              <a:spcBef>
                <a:spcPts val="0"/>
              </a:spcBef>
              <a:buNone/>
              <a:defRPr b="0" i="0" sz="900" u="none" cap="none" strike="noStrike">
                <a:solidFill>
                  <a:srgbClr val="888888"/>
                </a:solidFill>
                <a:latin typeface="Calibri"/>
                <a:ea typeface="Calibri"/>
                <a:cs typeface="Calibri"/>
                <a:sym typeface="Calibri"/>
              </a:defRPr>
            </a:lvl5pPr>
            <a:lvl6pPr indent="0" lvl="5" marL="0" marR="0" rtl="0" algn="r">
              <a:spcBef>
                <a:spcPts val="0"/>
              </a:spcBef>
              <a:buNone/>
              <a:defRPr b="0" i="0" sz="900" u="none" cap="none" strike="noStrike">
                <a:solidFill>
                  <a:srgbClr val="888888"/>
                </a:solidFill>
                <a:latin typeface="Calibri"/>
                <a:ea typeface="Calibri"/>
                <a:cs typeface="Calibri"/>
                <a:sym typeface="Calibri"/>
              </a:defRPr>
            </a:lvl6pPr>
            <a:lvl7pPr indent="0" lvl="6" marL="0" marR="0" rtl="0" algn="r">
              <a:spcBef>
                <a:spcPts val="0"/>
              </a:spcBef>
              <a:buNone/>
              <a:defRPr b="0" i="0" sz="900" u="none" cap="none" strike="noStrike">
                <a:solidFill>
                  <a:srgbClr val="888888"/>
                </a:solidFill>
                <a:latin typeface="Calibri"/>
                <a:ea typeface="Calibri"/>
                <a:cs typeface="Calibri"/>
                <a:sym typeface="Calibri"/>
              </a:defRPr>
            </a:lvl7pPr>
            <a:lvl8pPr indent="0" lvl="7" marL="0" marR="0" rtl="0" algn="r">
              <a:spcBef>
                <a:spcPts val="0"/>
              </a:spcBef>
              <a:buNone/>
              <a:defRPr b="0" i="0" sz="900" u="none" cap="none" strike="noStrike">
                <a:solidFill>
                  <a:srgbClr val="888888"/>
                </a:solidFill>
                <a:latin typeface="Calibri"/>
                <a:ea typeface="Calibri"/>
                <a:cs typeface="Calibri"/>
                <a:sym typeface="Calibri"/>
              </a:defRPr>
            </a:lvl8pPr>
            <a:lvl9pPr indent="0" lvl="8" marL="0" marR="0" rtl="0" algn="r">
              <a:spcBef>
                <a:spcPts val="0"/>
              </a:spcBef>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cxnSp>
        <p:nvCxnSpPr>
          <p:cNvPr id="11" name="Google Shape;11;p1"/>
          <p:cNvCxnSpPr/>
          <p:nvPr/>
        </p:nvCxnSpPr>
        <p:spPr>
          <a:xfrm>
            <a:off x="152404" y="4931330"/>
            <a:ext cx="7050300" cy="0"/>
          </a:xfrm>
          <a:prstGeom prst="straightConnector1">
            <a:avLst/>
          </a:prstGeom>
          <a:noFill/>
          <a:ln cap="flat" cmpd="sng" w="12700">
            <a:solidFill>
              <a:srgbClr val="E4002B"/>
            </a:solidFill>
            <a:prstDash val="solid"/>
            <a:miter lim="400000"/>
            <a:headEnd len="sm" w="sm" type="none"/>
            <a:tailEnd len="sm" w="sm" type="none"/>
          </a:ln>
        </p:spPr>
      </p:cxnSp>
      <p:pic>
        <p:nvPicPr>
          <p:cNvPr id="12" name="Google Shape;12;p1"/>
          <p:cNvPicPr preferRelativeResize="0"/>
          <p:nvPr/>
        </p:nvPicPr>
        <p:blipFill rotWithShape="1">
          <a:blip r:embed="rId1">
            <a:alphaModFix/>
          </a:blip>
          <a:srcRect b="0" l="0" r="0" t="0"/>
          <a:stretch/>
        </p:blipFill>
        <p:spPr>
          <a:xfrm>
            <a:off x="287867" y="173873"/>
            <a:ext cx="8568268" cy="694724"/>
          </a:xfrm>
          <a:prstGeom prst="rect">
            <a:avLst/>
          </a:prstGeom>
          <a:noFill/>
          <a:ln>
            <a:noFill/>
          </a:ln>
        </p:spPr>
      </p:pic>
      <p:sp>
        <p:nvSpPr>
          <p:cNvPr id="13" name="Google Shape;13;p1"/>
          <p:cNvSpPr/>
          <p:nvPr/>
        </p:nvSpPr>
        <p:spPr>
          <a:xfrm>
            <a:off x="287867" y="287335"/>
            <a:ext cx="90600" cy="436800"/>
          </a:xfrm>
          <a:prstGeom prst="rect">
            <a:avLst/>
          </a:prstGeom>
          <a:solidFill>
            <a:srgbClr val="FFFF0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2.png"/><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5.png"/><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7.jpg"/><Relationship Id="rId4" Type="http://schemas.openxmlformats.org/officeDocument/2006/relationships/image" Target="../media/image20.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8.png"/><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3.png"/><Relationship Id="rId4" Type="http://schemas.openxmlformats.org/officeDocument/2006/relationships/image" Target="../media/image2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1.png"/><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9.png"/><Relationship Id="rId4" Type="http://schemas.openxmlformats.org/officeDocument/2006/relationships/image" Target="../media/image27.png"/><Relationship Id="rId5" Type="http://schemas.openxmlformats.org/officeDocument/2006/relationships/image" Target="../media/image2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30.png"/><Relationship Id="rId4" Type="http://schemas.openxmlformats.org/officeDocument/2006/relationships/image" Target="../media/image34.png"/><Relationship Id="rId5" Type="http://schemas.openxmlformats.org/officeDocument/2006/relationships/image" Target="../media/image32.png"/><Relationship Id="rId6" Type="http://schemas.openxmlformats.org/officeDocument/2006/relationships/image" Target="../media/image3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3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3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37.png"/><Relationship Id="rId4" Type="http://schemas.openxmlformats.org/officeDocument/2006/relationships/image" Target="../media/image3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3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26.png"/><Relationship Id="rId4" Type="http://schemas.openxmlformats.org/officeDocument/2006/relationships/image" Target="../media/image34.png"/><Relationship Id="rId5" Type="http://schemas.openxmlformats.org/officeDocument/2006/relationships/image" Target="../media/image2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hyperlink" Target="https://www.valvemagazine.com/articles/piping-codes-and-valve-standards" TargetMode="External"/><Relationship Id="rId4" Type="http://schemas.openxmlformats.org/officeDocument/2006/relationships/hyperlink" Target="https://www.rotork.com/uploads/documents-versions/24733/1/pub010-024-00_0516.pdf" TargetMode="External"/><Relationship Id="rId10" Type="http://schemas.openxmlformats.org/officeDocument/2006/relationships/hyperlink" Target="https://osoyoo.com/2017/05/07/rotary-potentiometer-10k-ohm-linear/" TargetMode="External"/><Relationship Id="rId9" Type="http://schemas.openxmlformats.org/officeDocument/2006/relationships/hyperlink" Target="https://www.dombor.com/ball-valve-vs-butterfly-valve/" TargetMode="External"/><Relationship Id="rId5" Type="http://schemas.openxmlformats.org/officeDocument/2006/relationships/hyperlink" Target="https://www.bray.com/valves-actuators-controls/actuators/pneumatic-actuator/series-92-93-pneumatic-actuator" TargetMode="External"/><Relationship Id="rId6" Type="http://schemas.openxmlformats.org/officeDocument/2006/relationships/hyperlink" Target="https://www.bray.com/valves-actuators-controls/actuators/pneumatic-actuator/series-98-scotch-yoke-pneumatic-actuator" TargetMode="External"/><Relationship Id="rId7" Type="http://schemas.openxmlformats.org/officeDocument/2006/relationships/hyperlink" Target="https://www.abqindustrial.net/store/mark-10-mtt03c-100-hand-held-cap-torque-meter-cap-tt03-100-100-lbf-in-capacity-p-807-op-1306_4671.html" TargetMode="External"/><Relationship Id="rId8" Type="http://schemas.openxmlformats.org/officeDocument/2006/relationships/hyperlink" Target="https://www.futek.com/applications/Valve-Torque-Testing"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1"/>
          <p:cNvSpPr txBox="1"/>
          <p:nvPr>
            <p:ph type="ctrTitle"/>
          </p:nvPr>
        </p:nvSpPr>
        <p:spPr>
          <a:xfrm>
            <a:off x="685800" y="2020492"/>
            <a:ext cx="7772400" cy="1102500"/>
          </a:xfrm>
          <a:prstGeom prst="rect">
            <a:avLst/>
          </a:prstGeom>
        </p:spPr>
        <p:txBody>
          <a:bodyPr anchorCtr="0" anchor="ctr" bIns="34275" lIns="68575" spcFirstLastPara="1" rIns="68575" wrap="square" tIns="34275">
            <a:normAutofit fontScale="90000"/>
          </a:bodyPr>
          <a:lstStyle/>
          <a:p>
            <a:pPr indent="0" lvl="0" marL="0" rtl="0" algn="ctr">
              <a:spcBef>
                <a:spcPts val="0"/>
              </a:spcBef>
              <a:spcAft>
                <a:spcPts val="0"/>
              </a:spcAft>
              <a:buClr>
                <a:schemeClr val="dk1"/>
              </a:buClr>
              <a:buSzPct val="26975"/>
              <a:buFont typeface="Arial"/>
              <a:buNone/>
            </a:pPr>
            <a:r>
              <a:rPr lang="en" sz="3670"/>
              <a:t>Design Report 2 Presentation -</a:t>
            </a:r>
            <a:endParaRPr sz="3670"/>
          </a:p>
          <a:p>
            <a:pPr indent="0" lvl="0" marL="0" rtl="0" algn="ctr">
              <a:spcBef>
                <a:spcPts val="0"/>
              </a:spcBef>
              <a:spcAft>
                <a:spcPts val="0"/>
              </a:spcAft>
              <a:buClr>
                <a:schemeClr val="dk1"/>
              </a:buClr>
              <a:buSzPct val="26975"/>
              <a:buFont typeface="Arial"/>
              <a:buNone/>
            </a:pPr>
            <a:r>
              <a:rPr lang="en" sz="3670"/>
              <a:t>Bray Embedded Valves and Actuators</a:t>
            </a:r>
            <a:endParaRPr/>
          </a:p>
        </p:txBody>
      </p:sp>
      <p:sp>
        <p:nvSpPr>
          <p:cNvPr id="85" name="Google Shape;85;p11"/>
          <p:cNvSpPr txBox="1"/>
          <p:nvPr>
            <p:ph idx="1" type="subTitle"/>
          </p:nvPr>
        </p:nvSpPr>
        <p:spPr>
          <a:xfrm>
            <a:off x="1371600" y="3176555"/>
            <a:ext cx="6400800" cy="1514100"/>
          </a:xfrm>
          <a:prstGeom prst="rect">
            <a:avLst/>
          </a:prstGeom>
        </p:spPr>
        <p:txBody>
          <a:bodyPr anchorCtr="0" anchor="t" bIns="34275" lIns="68575" spcFirstLastPara="1" rIns="68575" wrap="square" tIns="34275">
            <a:normAutofit/>
          </a:bodyPr>
          <a:lstStyle/>
          <a:p>
            <a:pPr indent="0" lvl="0" marL="0" rtl="0" algn="ctr">
              <a:spcBef>
                <a:spcPts val="400"/>
              </a:spcBef>
              <a:spcAft>
                <a:spcPts val="0"/>
              </a:spcAft>
              <a:buClr>
                <a:schemeClr val="dk1"/>
              </a:buClr>
              <a:buSzPts val="1100"/>
              <a:buFont typeface="Arial"/>
              <a:buNone/>
            </a:pPr>
            <a:r>
              <a:rPr lang="en" sz="1800"/>
              <a:t>Team: Avery Haynes, Locke Lehmann, Travis Carlson, Cody Sims, Zachary Walker, Michael Hager</a:t>
            </a:r>
            <a:endParaRPr sz="1800"/>
          </a:p>
          <a:p>
            <a:pPr indent="0" lvl="0" marL="0" rtl="0" algn="ctr">
              <a:spcBef>
                <a:spcPts val="400"/>
              </a:spcBef>
              <a:spcAft>
                <a:spcPts val="0"/>
              </a:spcAft>
              <a:buClr>
                <a:schemeClr val="dk1"/>
              </a:buClr>
              <a:buSzPts val="1100"/>
              <a:buFont typeface="Arial"/>
              <a:buNone/>
            </a:pPr>
            <a:r>
              <a:t/>
            </a:r>
            <a:endParaRPr sz="1800"/>
          </a:p>
          <a:p>
            <a:pPr indent="0" lvl="0" marL="0" rtl="0" algn="ctr">
              <a:spcBef>
                <a:spcPts val="400"/>
              </a:spcBef>
              <a:spcAft>
                <a:spcPts val="0"/>
              </a:spcAft>
              <a:buClr>
                <a:schemeClr val="dk1"/>
              </a:buClr>
              <a:buSzPts val="1100"/>
              <a:buFont typeface="Arial"/>
              <a:buNone/>
            </a:pPr>
            <a:r>
              <a:rPr i="0" lang="en" sz="1800"/>
              <a:t>10/30/2023</a:t>
            </a:r>
            <a:endParaRPr i="0" sz="1800"/>
          </a:p>
        </p:txBody>
      </p:sp>
      <p:sp>
        <p:nvSpPr>
          <p:cNvPr id="86" name="Google Shape;86;p11"/>
          <p:cNvSpPr txBox="1"/>
          <p:nvPr>
            <p:ph idx="12" type="sldNum"/>
          </p:nvPr>
        </p:nvSpPr>
        <p:spPr>
          <a:xfrm>
            <a:off x="6553200" y="4767265"/>
            <a:ext cx="21336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20"/>
          <p:cNvSpPr txBox="1"/>
          <p:nvPr>
            <p:ph type="title"/>
          </p:nvPr>
        </p:nvSpPr>
        <p:spPr>
          <a:xfrm>
            <a:off x="482600" y="76201"/>
            <a:ext cx="5765700" cy="8574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SzPts val="990"/>
              <a:buNone/>
            </a:pPr>
            <a:r>
              <a:rPr lang="en" sz="3040"/>
              <a:t>Functional Modeling - Black Box</a:t>
            </a:r>
            <a:endParaRPr sz="3040"/>
          </a:p>
        </p:txBody>
      </p:sp>
      <p:sp>
        <p:nvSpPr>
          <p:cNvPr id="154" name="Google Shape;154;p20"/>
          <p:cNvSpPr txBox="1"/>
          <p:nvPr>
            <p:ph idx="1" type="body"/>
          </p:nvPr>
        </p:nvSpPr>
        <p:spPr>
          <a:xfrm>
            <a:off x="457200" y="1109125"/>
            <a:ext cx="4114800" cy="3485400"/>
          </a:xfrm>
          <a:prstGeom prst="rect">
            <a:avLst/>
          </a:prstGeom>
        </p:spPr>
        <p:txBody>
          <a:bodyPr anchorCtr="0" anchor="t" bIns="34275" lIns="68575" spcFirstLastPara="1" rIns="68575" wrap="square" tIns="34275">
            <a:normAutofit/>
          </a:bodyPr>
          <a:lstStyle/>
          <a:p>
            <a:pPr indent="0" lvl="0" marL="0" rtl="0" algn="l">
              <a:spcBef>
                <a:spcPts val="500"/>
              </a:spcBef>
              <a:spcAft>
                <a:spcPts val="0"/>
              </a:spcAft>
              <a:buNone/>
            </a:pPr>
            <a:r>
              <a:rPr lang="en" sz="2000"/>
              <a:t>Black Box Model</a:t>
            </a:r>
            <a:endParaRPr sz="2000"/>
          </a:p>
          <a:p>
            <a:pPr indent="-355600" lvl="0" marL="457200" rtl="0" algn="l">
              <a:spcBef>
                <a:spcPts val="500"/>
              </a:spcBef>
              <a:spcAft>
                <a:spcPts val="0"/>
              </a:spcAft>
              <a:buSzPts val="2000"/>
              <a:buChar char="●"/>
            </a:pPr>
            <a:r>
              <a:rPr lang="en" sz="2000"/>
              <a:t>Identifies energy flows into/ out of the system</a:t>
            </a:r>
            <a:endParaRPr sz="2000"/>
          </a:p>
          <a:p>
            <a:pPr indent="-355600" lvl="0" marL="457200" rtl="0" algn="l">
              <a:spcBef>
                <a:spcPts val="0"/>
              </a:spcBef>
              <a:spcAft>
                <a:spcPts val="0"/>
              </a:spcAft>
              <a:buSzPts val="2000"/>
              <a:buChar char="●"/>
            </a:pPr>
            <a:r>
              <a:rPr lang="en" sz="2000"/>
              <a:t>Basic Requirements to accomplish essential functions</a:t>
            </a:r>
            <a:endParaRPr sz="2000"/>
          </a:p>
          <a:p>
            <a:pPr indent="0" lvl="0" marL="0" rtl="0" algn="l">
              <a:spcBef>
                <a:spcPts val="500"/>
              </a:spcBef>
              <a:spcAft>
                <a:spcPts val="0"/>
              </a:spcAft>
              <a:buNone/>
            </a:pPr>
            <a:r>
              <a:rPr lang="en" sz="2000"/>
              <a:t>Essential Functions:</a:t>
            </a:r>
            <a:endParaRPr sz="2000"/>
          </a:p>
          <a:p>
            <a:pPr indent="-355600" lvl="0" marL="457200" rtl="0" algn="l">
              <a:spcBef>
                <a:spcPts val="500"/>
              </a:spcBef>
              <a:spcAft>
                <a:spcPts val="0"/>
              </a:spcAft>
              <a:buSzPts val="2000"/>
              <a:buChar char="●"/>
            </a:pPr>
            <a:r>
              <a:rPr lang="en" sz="2000"/>
              <a:t>Detect Valve Motion</a:t>
            </a:r>
            <a:endParaRPr sz="2000"/>
          </a:p>
          <a:p>
            <a:pPr indent="-355600" lvl="0" marL="457200" rtl="0" algn="l">
              <a:spcBef>
                <a:spcPts val="0"/>
              </a:spcBef>
              <a:spcAft>
                <a:spcPts val="0"/>
              </a:spcAft>
              <a:buSzPts val="2000"/>
              <a:buChar char="●"/>
            </a:pPr>
            <a:r>
              <a:rPr lang="en" sz="2000"/>
              <a:t>Measure Actuator Torque</a:t>
            </a:r>
            <a:endParaRPr sz="2000"/>
          </a:p>
          <a:p>
            <a:pPr indent="0" lvl="0" marL="0" rtl="0" algn="l">
              <a:spcBef>
                <a:spcPts val="500"/>
              </a:spcBef>
              <a:spcAft>
                <a:spcPts val="0"/>
              </a:spcAft>
              <a:buNone/>
            </a:pPr>
            <a:r>
              <a:t/>
            </a:r>
            <a:endParaRPr sz="2000"/>
          </a:p>
        </p:txBody>
      </p:sp>
      <p:pic>
        <p:nvPicPr>
          <p:cNvPr id="155" name="Google Shape;155;p20"/>
          <p:cNvPicPr preferRelativeResize="0"/>
          <p:nvPr/>
        </p:nvPicPr>
        <p:blipFill>
          <a:blip r:embed="rId3">
            <a:alphaModFix/>
          </a:blip>
          <a:stretch>
            <a:fillRect/>
          </a:stretch>
        </p:blipFill>
        <p:spPr>
          <a:xfrm>
            <a:off x="4572000" y="2018388"/>
            <a:ext cx="4581525" cy="1666875"/>
          </a:xfrm>
          <a:prstGeom prst="rect">
            <a:avLst/>
          </a:prstGeom>
          <a:noFill/>
          <a:ln>
            <a:noFill/>
          </a:ln>
        </p:spPr>
      </p:pic>
      <p:sp>
        <p:nvSpPr>
          <p:cNvPr id="156" name="Google Shape;156;p20"/>
          <p:cNvSpPr txBox="1"/>
          <p:nvPr>
            <p:ph idx="12" type="sldNum"/>
          </p:nvPr>
        </p:nvSpPr>
        <p:spPr>
          <a:xfrm>
            <a:off x="6553200" y="4767265"/>
            <a:ext cx="21336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21"/>
          <p:cNvSpPr txBox="1"/>
          <p:nvPr>
            <p:ph type="title"/>
          </p:nvPr>
        </p:nvSpPr>
        <p:spPr>
          <a:xfrm>
            <a:off x="482600" y="76201"/>
            <a:ext cx="5765700" cy="8574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SzPts val="990"/>
              <a:buNone/>
            </a:pPr>
            <a:r>
              <a:rPr lang="en" sz="2740"/>
              <a:t>Functional Modeling - Matching CNs</a:t>
            </a:r>
            <a:endParaRPr sz="2740"/>
          </a:p>
        </p:txBody>
      </p:sp>
      <p:sp>
        <p:nvSpPr>
          <p:cNvPr id="162" name="Google Shape;162;p21"/>
          <p:cNvSpPr txBox="1"/>
          <p:nvPr>
            <p:ph idx="1" type="body"/>
          </p:nvPr>
        </p:nvSpPr>
        <p:spPr>
          <a:xfrm>
            <a:off x="457200" y="1109125"/>
            <a:ext cx="4114800" cy="3485400"/>
          </a:xfrm>
          <a:prstGeom prst="rect">
            <a:avLst/>
          </a:prstGeom>
        </p:spPr>
        <p:txBody>
          <a:bodyPr anchorCtr="0" anchor="t" bIns="34275" lIns="68575" spcFirstLastPara="1" rIns="68575" wrap="square" tIns="34275">
            <a:normAutofit/>
          </a:bodyPr>
          <a:lstStyle/>
          <a:p>
            <a:pPr indent="0" lvl="0" marL="0" rtl="0" algn="l">
              <a:spcBef>
                <a:spcPts val="500"/>
              </a:spcBef>
              <a:spcAft>
                <a:spcPts val="0"/>
              </a:spcAft>
              <a:buNone/>
            </a:pPr>
            <a:r>
              <a:rPr lang="en" sz="2000"/>
              <a:t>Flows matched with CN table</a:t>
            </a:r>
            <a:endParaRPr sz="2000"/>
          </a:p>
          <a:p>
            <a:pPr indent="-355600" lvl="0" marL="457200" rtl="0" algn="l">
              <a:spcBef>
                <a:spcPts val="500"/>
              </a:spcBef>
              <a:spcAft>
                <a:spcPts val="0"/>
              </a:spcAft>
              <a:buSzPts val="2000"/>
              <a:buChar char="●"/>
            </a:pPr>
            <a:r>
              <a:rPr lang="en" sz="2000"/>
              <a:t>Ensures each customer need is accounted for with current energy flows</a:t>
            </a:r>
            <a:endParaRPr sz="2000"/>
          </a:p>
          <a:p>
            <a:pPr indent="-355600" lvl="0" marL="457200" rtl="0" algn="l">
              <a:spcBef>
                <a:spcPts val="0"/>
              </a:spcBef>
              <a:spcAft>
                <a:spcPts val="0"/>
              </a:spcAft>
              <a:buSzPts val="2000"/>
              <a:buChar char="●"/>
            </a:pPr>
            <a:r>
              <a:rPr lang="en" sz="2000"/>
              <a:t>CNs without flows are design constraints, not operational requirements</a:t>
            </a:r>
            <a:endParaRPr sz="2000"/>
          </a:p>
        </p:txBody>
      </p:sp>
      <p:graphicFrame>
        <p:nvGraphicFramePr>
          <p:cNvPr id="163" name="Google Shape;163;p21"/>
          <p:cNvGraphicFramePr/>
          <p:nvPr/>
        </p:nvGraphicFramePr>
        <p:xfrm>
          <a:off x="4572000" y="973075"/>
          <a:ext cx="3000000" cy="3000000"/>
        </p:xfrm>
        <a:graphic>
          <a:graphicData uri="http://schemas.openxmlformats.org/drawingml/2006/table">
            <a:tbl>
              <a:tblPr>
                <a:noFill/>
                <a:tableStyleId>{C1CD12EF-3140-49DC-81FF-A7086E24CB90}</a:tableStyleId>
              </a:tblPr>
              <a:tblGrid>
                <a:gridCol w="3095925"/>
                <a:gridCol w="1168150"/>
              </a:tblGrid>
              <a:tr h="12700">
                <a:tc>
                  <a:txBody>
                    <a:bodyPr/>
                    <a:lstStyle/>
                    <a:p>
                      <a:pPr indent="0" lvl="0" marL="0" rtl="0" algn="l">
                        <a:spcBef>
                          <a:spcPts val="0"/>
                        </a:spcBef>
                        <a:spcAft>
                          <a:spcPts val="0"/>
                        </a:spcAft>
                        <a:buNone/>
                      </a:pPr>
                      <a:r>
                        <a:rPr b="1" lang="en" sz="1100">
                          <a:latin typeface="Times New Roman"/>
                          <a:ea typeface="Times New Roman"/>
                          <a:cs typeface="Times New Roman"/>
                          <a:sym typeface="Times New Roman"/>
                        </a:rPr>
                        <a:t>Customer Needs</a:t>
                      </a:r>
                      <a:endParaRPr b="1" sz="1100">
                        <a:latin typeface="Times New Roman"/>
                        <a:ea typeface="Times New Roman"/>
                        <a:cs typeface="Times New Roman"/>
                        <a:sym typeface="Times New Roman"/>
                      </a:endParaRPr>
                    </a:p>
                  </a:txBody>
                  <a:tcPr marT="63500" marB="63500" marR="63500" marL="63500">
                    <a:solidFill>
                      <a:srgbClr val="C9DAF8"/>
                    </a:solidFill>
                  </a:tcPr>
                </a:tc>
                <a:tc>
                  <a:txBody>
                    <a:bodyPr/>
                    <a:lstStyle/>
                    <a:p>
                      <a:pPr indent="0" lvl="0" marL="0" rtl="0" algn="l">
                        <a:spcBef>
                          <a:spcPts val="0"/>
                        </a:spcBef>
                        <a:spcAft>
                          <a:spcPts val="0"/>
                        </a:spcAft>
                        <a:buNone/>
                      </a:pPr>
                      <a:r>
                        <a:rPr b="1" lang="en" sz="1100">
                          <a:latin typeface="Times New Roman"/>
                          <a:ea typeface="Times New Roman"/>
                          <a:cs typeface="Times New Roman"/>
                          <a:sym typeface="Times New Roman"/>
                        </a:rPr>
                        <a:t>Associated Flows</a:t>
                      </a:r>
                      <a:endParaRPr b="1" sz="1100">
                        <a:latin typeface="Times New Roman"/>
                        <a:ea typeface="Times New Roman"/>
                        <a:cs typeface="Times New Roman"/>
                        <a:sym typeface="Times New Roman"/>
                      </a:endParaRPr>
                    </a:p>
                  </a:txBody>
                  <a:tcPr marT="63500" marB="63500" marR="63500" marL="63500">
                    <a:solidFill>
                      <a:srgbClr val="C9DAF8"/>
                    </a:solidFill>
                  </a:tcPr>
                </a:tc>
              </a:tr>
              <a:tr h="12700">
                <a:tc>
                  <a:txBody>
                    <a:bodyPr/>
                    <a:lstStyle/>
                    <a:p>
                      <a:pPr indent="0" lvl="0" marL="0" rtl="0" algn="l">
                        <a:spcBef>
                          <a:spcPts val="0"/>
                        </a:spcBef>
                        <a:spcAft>
                          <a:spcPts val="0"/>
                        </a:spcAft>
                        <a:buNone/>
                      </a:pPr>
                      <a:r>
                        <a:rPr lang="en" sz="1100">
                          <a:latin typeface="Times New Roman"/>
                          <a:ea typeface="Times New Roman"/>
                          <a:cs typeface="Times New Roman"/>
                          <a:sym typeface="Times New Roman"/>
                        </a:rPr>
                        <a:t>Final product is embedded into the actuator casing</a:t>
                      </a:r>
                      <a:endParaRPr sz="1100">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t/>
                      </a:r>
                      <a:endParaRPr sz="1100">
                        <a:latin typeface="Times New Roman"/>
                        <a:ea typeface="Times New Roman"/>
                        <a:cs typeface="Times New Roman"/>
                        <a:sym typeface="Times New Roman"/>
                      </a:endParaRPr>
                    </a:p>
                  </a:txBody>
                  <a:tcPr marT="63500" marB="63500" marR="63500" marL="63500"/>
                </a:tc>
              </a:tr>
              <a:tr h="12700">
                <a:tc>
                  <a:txBody>
                    <a:bodyPr/>
                    <a:lstStyle/>
                    <a:p>
                      <a:pPr indent="0" lvl="0" marL="0" rtl="0" algn="l">
                        <a:spcBef>
                          <a:spcPts val="0"/>
                        </a:spcBef>
                        <a:spcAft>
                          <a:spcPts val="0"/>
                        </a:spcAft>
                        <a:buNone/>
                      </a:pPr>
                      <a:r>
                        <a:rPr lang="en" sz="1100">
                          <a:latin typeface="Times New Roman"/>
                          <a:ea typeface="Times New Roman"/>
                          <a:cs typeface="Times New Roman"/>
                          <a:sym typeface="Times New Roman"/>
                        </a:rPr>
                        <a:t>Product is scalable for different-sized valves</a:t>
                      </a:r>
                      <a:endParaRPr sz="1100">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t/>
                      </a:r>
                      <a:endParaRPr sz="1100">
                        <a:latin typeface="Times New Roman"/>
                        <a:ea typeface="Times New Roman"/>
                        <a:cs typeface="Times New Roman"/>
                        <a:sym typeface="Times New Roman"/>
                      </a:endParaRPr>
                    </a:p>
                  </a:txBody>
                  <a:tcPr marT="63500" marB="63500" marR="63500" marL="63500"/>
                </a:tc>
              </a:tr>
              <a:tr h="12700">
                <a:tc>
                  <a:txBody>
                    <a:bodyPr/>
                    <a:lstStyle/>
                    <a:p>
                      <a:pPr indent="0" lvl="0" marL="0" rtl="0" algn="l">
                        <a:spcBef>
                          <a:spcPts val="0"/>
                        </a:spcBef>
                        <a:spcAft>
                          <a:spcPts val="0"/>
                        </a:spcAft>
                        <a:buNone/>
                      </a:pPr>
                      <a:r>
                        <a:rPr lang="en" sz="1100">
                          <a:latin typeface="Times New Roman"/>
                          <a:ea typeface="Times New Roman"/>
                          <a:cs typeface="Times New Roman"/>
                          <a:sym typeface="Times New Roman"/>
                        </a:rPr>
                        <a:t>Product records and transmits sensor data</a:t>
                      </a:r>
                      <a:endParaRPr sz="1100">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 sz="1100">
                          <a:latin typeface="Times New Roman"/>
                          <a:ea typeface="Times New Roman"/>
                          <a:cs typeface="Times New Roman"/>
                          <a:sym typeface="Times New Roman"/>
                        </a:rPr>
                        <a:t>Signal, Electrical</a:t>
                      </a:r>
                      <a:endParaRPr sz="1100">
                        <a:latin typeface="Times New Roman"/>
                        <a:ea typeface="Times New Roman"/>
                        <a:cs typeface="Times New Roman"/>
                        <a:sym typeface="Times New Roman"/>
                      </a:endParaRPr>
                    </a:p>
                  </a:txBody>
                  <a:tcPr marT="63500" marB="63500" marR="63500" marL="63500"/>
                </a:tc>
              </a:tr>
              <a:tr h="12700">
                <a:tc>
                  <a:txBody>
                    <a:bodyPr/>
                    <a:lstStyle/>
                    <a:p>
                      <a:pPr indent="0" lvl="0" marL="0" rtl="0" algn="l">
                        <a:spcBef>
                          <a:spcPts val="0"/>
                        </a:spcBef>
                        <a:spcAft>
                          <a:spcPts val="0"/>
                        </a:spcAft>
                        <a:buNone/>
                      </a:pPr>
                      <a:r>
                        <a:rPr lang="en" sz="1100">
                          <a:latin typeface="Times New Roman"/>
                          <a:ea typeface="Times New Roman"/>
                          <a:cs typeface="Times New Roman"/>
                          <a:sym typeface="Times New Roman"/>
                        </a:rPr>
                        <a:t>Works in a wide temperature range (-40℉-300℉)</a:t>
                      </a:r>
                      <a:endParaRPr sz="1100">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t/>
                      </a:r>
                      <a:endParaRPr sz="1100">
                        <a:latin typeface="Times New Roman"/>
                        <a:ea typeface="Times New Roman"/>
                        <a:cs typeface="Times New Roman"/>
                        <a:sym typeface="Times New Roman"/>
                      </a:endParaRPr>
                    </a:p>
                  </a:txBody>
                  <a:tcPr marT="63500" marB="63500" marR="63500" marL="63500"/>
                </a:tc>
              </a:tr>
              <a:tr h="12700">
                <a:tc>
                  <a:txBody>
                    <a:bodyPr/>
                    <a:lstStyle/>
                    <a:p>
                      <a:pPr indent="0" lvl="0" marL="0" rtl="0" algn="l">
                        <a:spcBef>
                          <a:spcPts val="0"/>
                        </a:spcBef>
                        <a:spcAft>
                          <a:spcPts val="0"/>
                        </a:spcAft>
                        <a:buNone/>
                      </a:pPr>
                      <a:r>
                        <a:rPr lang="en" sz="1100">
                          <a:latin typeface="Times New Roman"/>
                          <a:ea typeface="Times New Roman"/>
                          <a:cs typeface="Times New Roman"/>
                          <a:sym typeface="Times New Roman"/>
                        </a:rPr>
                        <a:t>Works under various pressures (100 psi - 740 psi)</a:t>
                      </a:r>
                      <a:endParaRPr sz="1100">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t/>
                      </a:r>
                      <a:endParaRPr sz="1100">
                        <a:latin typeface="Times New Roman"/>
                        <a:ea typeface="Times New Roman"/>
                        <a:cs typeface="Times New Roman"/>
                        <a:sym typeface="Times New Roman"/>
                      </a:endParaRPr>
                    </a:p>
                  </a:txBody>
                  <a:tcPr marT="63500" marB="63500" marR="63500" marL="63500"/>
                </a:tc>
              </a:tr>
              <a:tr h="12700">
                <a:tc>
                  <a:txBody>
                    <a:bodyPr/>
                    <a:lstStyle/>
                    <a:p>
                      <a:pPr indent="0" lvl="0" marL="0" rtl="0" algn="l">
                        <a:spcBef>
                          <a:spcPts val="0"/>
                        </a:spcBef>
                        <a:spcAft>
                          <a:spcPts val="0"/>
                        </a:spcAft>
                        <a:buNone/>
                      </a:pPr>
                      <a:r>
                        <a:rPr lang="en" sz="1100">
                          <a:latin typeface="Times New Roman"/>
                          <a:ea typeface="Times New Roman"/>
                          <a:cs typeface="Times New Roman"/>
                          <a:sym typeface="Times New Roman"/>
                        </a:rPr>
                        <a:t>Works for various fluid mediums</a:t>
                      </a:r>
                      <a:endParaRPr sz="1100">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 sz="1100">
                          <a:latin typeface="Times New Roman"/>
                          <a:ea typeface="Times New Roman"/>
                          <a:cs typeface="Times New Roman"/>
                          <a:sym typeface="Times New Roman"/>
                        </a:rPr>
                        <a:t>Mechanical</a:t>
                      </a:r>
                      <a:endParaRPr sz="1100">
                        <a:latin typeface="Times New Roman"/>
                        <a:ea typeface="Times New Roman"/>
                        <a:cs typeface="Times New Roman"/>
                        <a:sym typeface="Times New Roman"/>
                      </a:endParaRPr>
                    </a:p>
                  </a:txBody>
                  <a:tcPr marT="63500" marB="63500" marR="63500" marL="63500"/>
                </a:tc>
              </a:tr>
              <a:tr h="12700">
                <a:tc>
                  <a:txBody>
                    <a:bodyPr/>
                    <a:lstStyle/>
                    <a:p>
                      <a:pPr indent="0" lvl="0" marL="0" rtl="0" algn="l">
                        <a:spcBef>
                          <a:spcPts val="0"/>
                        </a:spcBef>
                        <a:spcAft>
                          <a:spcPts val="0"/>
                        </a:spcAft>
                        <a:buNone/>
                      </a:pPr>
                      <a:r>
                        <a:rPr lang="en" sz="1100">
                          <a:latin typeface="Times New Roman"/>
                          <a:ea typeface="Times New Roman"/>
                          <a:cs typeface="Times New Roman"/>
                          <a:sym typeface="Times New Roman"/>
                        </a:rPr>
                        <a:t>Measures actuator torque to &lt; 5% error</a:t>
                      </a:r>
                      <a:endParaRPr sz="1100">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 sz="1100">
                          <a:latin typeface="Times New Roman"/>
                          <a:ea typeface="Times New Roman"/>
                          <a:cs typeface="Times New Roman"/>
                          <a:sym typeface="Times New Roman"/>
                        </a:rPr>
                        <a:t>Electrical</a:t>
                      </a:r>
                      <a:endParaRPr sz="1100">
                        <a:latin typeface="Times New Roman"/>
                        <a:ea typeface="Times New Roman"/>
                        <a:cs typeface="Times New Roman"/>
                        <a:sym typeface="Times New Roman"/>
                      </a:endParaRPr>
                    </a:p>
                  </a:txBody>
                  <a:tcPr marT="63500" marB="63500" marR="63500" marL="63500"/>
                </a:tc>
              </a:tr>
              <a:tr h="12700">
                <a:tc>
                  <a:txBody>
                    <a:bodyPr/>
                    <a:lstStyle/>
                    <a:p>
                      <a:pPr indent="0" lvl="0" marL="0" rtl="0" algn="l">
                        <a:spcBef>
                          <a:spcPts val="0"/>
                        </a:spcBef>
                        <a:spcAft>
                          <a:spcPts val="0"/>
                        </a:spcAft>
                        <a:buNone/>
                      </a:pPr>
                      <a:r>
                        <a:rPr lang="en" sz="1100">
                          <a:latin typeface="Times New Roman"/>
                          <a:ea typeface="Times New Roman"/>
                          <a:cs typeface="Times New Roman"/>
                          <a:sym typeface="Times New Roman"/>
                        </a:rPr>
                        <a:t>Relatively short lead times for parts (3-4 weeks)</a:t>
                      </a:r>
                      <a:endParaRPr sz="1100">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t/>
                      </a:r>
                      <a:endParaRPr sz="1100">
                        <a:latin typeface="Times New Roman"/>
                        <a:ea typeface="Times New Roman"/>
                        <a:cs typeface="Times New Roman"/>
                        <a:sym typeface="Times New Roman"/>
                      </a:endParaRPr>
                    </a:p>
                  </a:txBody>
                  <a:tcPr marT="63500" marB="63500" marR="63500" marL="63500"/>
                </a:tc>
              </a:tr>
              <a:tr h="12700">
                <a:tc>
                  <a:txBody>
                    <a:bodyPr/>
                    <a:lstStyle/>
                    <a:p>
                      <a:pPr indent="0" lvl="0" marL="0" rtl="0" algn="l">
                        <a:spcBef>
                          <a:spcPts val="0"/>
                        </a:spcBef>
                        <a:spcAft>
                          <a:spcPts val="0"/>
                        </a:spcAft>
                        <a:buNone/>
                      </a:pPr>
                      <a:r>
                        <a:rPr lang="en" sz="1100">
                          <a:latin typeface="Times New Roman"/>
                          <a:ea typeface="Times New Roman"/>
                          <a:cs typeface="Times New Roman"/>
                          <a:sym typeface="Times New Roman"/>
                        </a:rPr>
                        <a:t>Determines true valve position independent of actuator</a:t>
                      </a:r>
                      <a:endParaRPr sz="1100">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 sz="1100">
                          <a:latin typeface="Times New Roman"/>
                          <a:ea typeface="Times New Roman"/>
                          <a:cs typeface="Times New Roman"/>
                          <a:sym typeface="Times New Roman"/>
                        </a:rPr>
                        <a:t>Electrical, Signal</a:t>
                      </a:r>
                      <a:endParaRPr sz="1100">
                        <a:latin typeface="Times New Roman"/>
                        <a:ea typeface="Times New Roman"/>
                        <a:cs typeface="Times New Roman"/>
                        <a:sym typeface="Times New Roman"/>
                      </a:endParaRPr>
                    </a:p>
                  </a:txBody>
                  <a:tcPr marT="63500" marB="63500" marR="63500" marL="63500"/>
                </a:tc>
              </a:tr>
              <a:tr h="12700">
                <a:tc>
                  <a:txBody>
                    <a:bodyPr/>
                    <a:lstStyle/>
                    <a:p>
                      <a:pPr indent="0" lvl="0" marL="0" rtl="0" algn="l">
                        <a:spcBef>
                          <a:spcPts val="0"/>
                        </a:spcBef>
                        <a:spcAft>
                          <a:spcPts val="0"/>
                        </a:spcAft>
                        <a:buNone/>
                      </a:pPr>
                      <a:r>
                        <a:rPr lang="en" sz="1100">
                          <a:latin typeface="Times New Roman"/>
                          <a:ea typeface="Times New Roman"/>
                          <a:cs typeface="Times New Roman"/>
                          <a:sym typeface="Times New Roman"/>
                        </a:rPr>
                        <a:t>Works for both pneumatic and hydraulic actuators</a:t>
                      </a:r>
                      <a:endParaRPr sz="1100">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 sz="1100">
                          <a:latin typeface="Times New Roman"/>
                          <a:ea typeface="Times New Roman"/>
                          <a:cs typeface="Times New Roman"/>
                          <a:sym typeface="Times New Roman"/>
                        </a:rPr>
                        <a:t>Mechanical</a:t>
                      </a:r>
                      <a:endParaRPr sz="1100">
                        <a:latin typeface="Times New Roman"/>
                        <a:ea typeface="Times New Roman"/>
                        <a:cs typeface="Times New Roman"/>
                        <a:sym typeface="Times New Roman"/>
                      </a:endParaRPr>
                    </a:p>
                  </a:txBody>
                  <a:tcPr marT="63500" marB="63500" marR="63500" marL="63500"/>
                </a:tc>
              </a:tr>
              <a:tr h="12700">
                <a:tc>
                  <a:txBody>
                    <a:bodyPr/>
                    <a:lstStyle/>
                    <a:p>
                      <a:pPr indent="0" lvl="0" marL="0" rtl="0" algn="l">
                        <a:spcBef>
                          <a:spcPts val="0"/>
                        </a:spcBef>
                        <a:spcAft>
                          <a:spcPts val="0"/>
                        </a:spcAft>
                        <a:buNone/>
                      </a:pPr>
                      <a:r>
                        <a:rPr lang="en" sz="1100">
                          <a:latin typeface="Times New Roman"/>
                          <a:ea typeface="Times New Roman"/>
                          <a:cs typeface="Times New Roman"/>
                          <a:sym typeface="Times New Roman"/>
                        </a:rPr>
                        <a:t>Short time for calibrating the sensor</a:t>
                      </a:r>
                      <a:endParaRPr sz="1100">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 sz="1100">
                          <a:latin typeface="Times New Roman"/>
                          <a:ea typeface="Times New Roman"/>
                          <a:cs typeface="Times New Roman"/>
                          <a:sym typeface="Times New Roman"/>
                        </a:rPr>
                        <a:t>Electrical, Signal</a:t>
                      </a:r>
                      <a:endParaRPr sz="1100">
                        <a:latin typeface="Times New Roman"/>
                        <a:ea typeface="Times New Roman"/>
                        <a:cs typeface="Times New Roman"/>
                        <a:sym typeface="Times New Roman"/>
                      </a:endParaRPr>
                    </a:p>
                  </a:txBody>
                  <a:tcPr marT="63500" marB="63500" marR="63500" marL="63500"/>
                </a:tc>
              </a:tr>
            </a:tbl>
          </a:graphicData>
        </a:graphic>
      </p:graphicFrame>
      <p:sp>
        <p:nvSpPr>
          <p:cNvPr id="164" name="Google Shape;164;p21"/>
          <p:cNvSpPr txBox="1"/>
          <p:nvPr>
            <p:ph idx="12" type="sldNum"/>
          </p:nvPr>
        </p:nvSpPr>
        <p:spPr>
          <a:xfrm>
            <a:off x="6553200" y="4767265"/>
            <a:ext cx="21336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22"/>
          <p:cNvSpPr txBox="1"/>
          <p:nvPr>
            <p:ph type="title"/>
          </p:nvPr>
        </p:nvSpPr>
        <p:spPr>
          <a:xfrm>
            <a:off x="482600" y="76201"/>
            <a:ext cx="5765700" cy="8574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SzPts val="990"/>
              <a:buNone/>
            </a:pPr>
            <a:r>
              <a:rPr lang="en" sz="2540"/>
              <a:t>Functional Modeling - Function Chains</a:t>
            </a:r>
            <a:endParaRPr sz="2540"/>
          </a:p>
        </p:txBody>
      </p:sp>
      <p:sp>
        <p:nvSpPr>
          <p:cNvPr id="170" name="Google Shape;170;p22"/>
          <p:cNvSpPr txBox="1"/>
          <p:nvPr>
            <p:ph idx="1" type="body"/>
          </p:nvPr>
        </p:nvSpPr>
        <p:spPr>
          <a:xfrm>
            <a:off x="457200" y="1109125"/>
            <a:ext cx="4114800" cy="3485400"/>
          </a:xfrm>
          <a:prstGeom prst="rect">
            <a:avLst/>
          </a:prstGeom>
        </p:spPr>
        <p:txBody>
          <a:bodyPr anchorCtr="0" anchor="t" bIns="34275" lIns="68575" spcFirstLastPara="1" rIns="68575" wrap="square" tIns="34275">
            <a:normAutofit lnSpcReduction="10000"/>
          </a:bodyPr>
          <a:lstStyle/>
          <a:p>
            <a:pPr indent="-342900" lvl="0" marL="457200" rtl="0" algn="l">
              <a:lnSpc>
                <a:spcPct val="115000"/>
              </a:lnSpc>
              <a:spcBef>
                <a:spcPts val="500"/>
              </a:spcBef>
              <a:spcAft>
                <a:spcPts val="0"/>
              </a:spcAft>
              <a:buSzPts val="1800"/>
              <a:buChar char="●"/>
            </a:pPr>
            <a:r>
              <a:rPr lang="en" sz="1800"/>
              <a:t>Connect Energy Flows to Sub-Functions within Product</a:t>
            </a:r>
            <a:endParaRPr sz="1800"/>
          </a:p>
          <a:p>
            <a:pPr indent="0" lvl="0" marL="457200" rtl="0" algn="l">
              <a:lnSpc>
                <a:spcPct val="115000"/>
              </a:lnSpc>
              <a:spcBef>
                <a:spcPts val="500"/>
              </a:spcBef>
              <a:spcAft>
                <a:spcPts val="0"/>
              </a:spcAft>
              <a:buNone/>
            </a:pPr>
            <a:r>
              <a:t/>
            </a:r>
            <a:endParaRPr sz="900"/>
          </a:p>
          <a:p>
            <a:pPr indent="-342900" lvl="0" marL="457200" rtl="0" algn="l">
              <a:lnSpc>
                <a:spcPct val="115000"/>
              </a:lnSpc>
              <a:spcBef>
                <a:spcPts val="500"/>
              </a:spcBef>
              <a:spcAft>
                <a:spcPts val="0"/>
              </a:spcAft>
              <a:buSzPts val="1800"/>
              <a:buChar char="●"/>
            </a:pPr>
            <a:r>
              <a:rPr lang="en" sz="1800"/>
              <a:t>“Zen Approach”</a:t>
            </a:r>
            <a:endParaRPr sz="1800"/>
          </a:p>
          <a:p>
            <a:pPr indent="0" lvl="0" marL="457200" rtl="0" algn="l">
              <a:lnSpc>
                <a:spcPct val="115000"/>
              </a:lnSpc>
              <a:spcBef>
                <a:spcPts val="500"/>
              </a:spcBef>
              <a:spcAft>
                <a:spcPts val="0"/>
              </a:spcAft>
              <a:buNone/>
            </a:pPr>
            <a:r>
              <a:t/>
            </a:r>
            <a:endParaRPr sz="900"/>
          </a:p>
          <a:p>
            <a:pPr indent="-342900" lvl="0" marL="457200" rtl="0" algn="l">
              <a:lnSpc>
                <a:spcPct val="115000"/>
              </a:lnSpc>
              <a:spcBef>
                <a:spcPts val="500"/>
              </a:spcBef>
              <a:spcAft>
                <a:spcPts val="0"/>
              </a:spcAft>
              <a:buSzPts val="1800"/>
              <a:buChar char="●"/>
            </a:pPr>
            <a:r>
              <a:rPr lang="en" sz="1800"/>
              <a:t>Chains split for the two deliverables</a:t>
            </a:r>
            <a:endParaRPr sz="1800"/>
          </a:p>
          <a:p>
            <a:pPr indent="-342900" lvl="1" marL="914400" rtl="0" algn="l">
              <a:spcBef>
                <a:spcPts val="0"/>
              </a:spcBef>
              <a:spcAft>
                <a:spcPts val="0"/>
              </a:spcAft>
              <a:buSzPts val="1800"/>
              <a:buChar char="○"/>
            </a:pPr>
            <a:r>
              <a:rPr lang="en" sz="1800"/>
              <a:t>Detect the change in ME for determining position</a:t>
            </a:r>
            <a:endParaRPr sz="1800"/>
          </a:p>
          <a:p>
            <a:pPr indent="-342900" lvl="1" marL="914400" rtl="0" algn="l">
              <a:spcBef>
                <a:spcPts val="0"/>
              </a:spcBef>
              <a:spcAft>
                <a:spcPts val="0"/>
              </a:spcAft>
              <a:buSzPts val="1800"/>
              <a:buChar char="○"/>
            </a:pPr>
            <a:r>
              <a:rPr lang="en" sz="1800"/>
              <a:t>Measure the ME for determining Torque</a:t>
            </a:r>
            <a:endParaRPr sz="1800"/>
          </a:p>
          <a:p>
            <a:pPr indent="0" lvl="0" marL="0" rtl="0" algn="l">
              <a:spcBef>
                <a:spcPts val="500"/>
              </a:spcBef>
              <a:spcAft>
                <a:spcPts val="0"/>
              </a:spcAft>
              <a:buNone/>
            </a:pPr>
            <a:r>
              <a:t/>
            </a:r>
            <a:endParaRPr sz="1800"/>
          </a:p>
        </p:txBody>
      </p:sp>
      <p:pic>
        <p:nvPicPr>
          <p:cNvPr id="171" name="Google Shape;171;p22"/>
          <p:cNvPicPr preferRelativeResize="0"/>
          <p:nvPr/>
        </p:nvPicPr>
        <p:blipFill>
          <a:blip r:embed="rId3">
            <a:alphaModFix/>
          </a:blip>
          <a:stretch>
            <a:fillRect/>
          </a:stretch>
        </p:blipFill>
        <p:spPr>
          <a:xfrm>
            <a:off x="4572000" y="1176916"/>
            <a:ext cx="4272300" cy="1252934"/>
          </a:xfrm>
          <a:prstGeom prst="rect">
            <a:avLst/>
          </a:prstGeom>
          <a:noFill/>
          <a:ln>
            <a:noFill/>
          </a:ln>
        </p:spPr>
      </p:pic>
      <p:pic>
        <p:nvPicPr>
          <p:cNvPr id="172" name="Google Shape;172;p22"/>
          <p:cNvPicPr preferRelativeResize="0"/>
          <p:nvPr/>
        </p:nvPicPr>
        <p:blipFill>
          <a:blip r:embed="rId4">
            <a:alphaModFix/>
          </a:blip>
          <a:stretch>
            <a:fillRect/>
          </a:stretch>
        </p:blipFill>
        <p:spPr>
          <a:xfrm>
            <a:off x="4572000" y="3041308"/>
            <a:ext cx="4272300" cy="1287167"/>
          </a:xfrm>
          <a:prstGeom prst="rect">
            <a:avLst/>
          </a:prstGeom>
          <a:noFill/>
          <a:ln>
            <a:noFill/>
          </a:ln>
        </p:spPr>
      </p:pic>
      <p:sp>
        <p:nvSpPr>
          <p:cNvPr id="173" name="Google Shape;173;p22"/>
          <p:cNvSpPr txBox="1"/>
          <p:nvPr/>
        </p:nvSpPr>
        <p:spPr>
          <a:xfrm>
            <a:off x="4648350" y="2406875"/>
            <a:ext cx="3339900" cy="28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200">
                <a:latin typeface="Calibri"/>
                <a:ea typeface="Calibri"/>
                <a:cs typeface="Calibri"/>
                <a:sym typeface="Calibri"/>
              </a:rPr>
              <a:t>Position Measurement Function Chain</a:t>
            </a:r>
            <a:endParaRPr i="1" sz="1200">
              <a:latin typeface="Calibri"/>
              <a:ea typeface="Calibri"/>
              <a:cs typeface="Calibri"/>
              <a:sym typeface="Calibri"/>
            </a:endParaRPr>
          </a:p>
        </p:txBody>
      </p:sp>
      <p:sp>
        <p:nvSpPr>
          <p:cNvPr id="174" name="Google Shape;174;p22"/>
          <p:cNvSpPr txBox="1"/>
          <p:nvPr/>
        </p:nvSpPr>
        <p:spPr>
          <a:xfrm>
            <a:off x="4648350" y="4238775"/>
            <a:ext cx="3339900" cy="28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200">
                <a:latin typeface="Calibri"/>
                <a:ea typeface="Calibri"/>
                <a:cs typeface="Calibri"/>
                <a:sym typeface="Calibri"/>
              </a:rPr>
              <a:t>Torque</a:t>
            </a:r>
            <a:r>
              <a:rPr i="1" lang="en" sz="1200">
                <a:latin typeface="Calibri"/>
                <a:ea typeface="Calibri"/>
                <a:cs typeface="Calibri"/>
                <a:sym typeface="Calibri"/>
              </a:rPr>
              <a:t> Measurement Function Chain</a:t>
            </a:r>
            <a:endParaRPr i="1" sz="1200">
              <a:latin typeface="Calibri"/>
              <a:ea typeface="Calibri"/>
              <a:cs typeface="Calibri"/>
              <a:sym typeface="Calibri"/>
            </a:endParaRPr>
          </a:p>
        </p:txBody>
      </p:sp>
      <p:sp>
        <p:nvSpPr>
          <p:cNvPr id="175" name="Google Shape;175;p22"/>
          <p:cNvSpPr txBox="1"/>
          <p:nvPr>
            <p:ph idx="12" type="sldNum"/>
          </p:nvPr>
        </p:nvSpPr>
        <p:spPr>
          <a:xfrm>
            <a:off x="6553200" y="4767265"/>
            <a:ext cx="21336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23"/>
          <p:cNvSpPr txBox="1"/>
          <p:nvPr>
            <p:ph type="title"/>
          </p:nvPr>
        </p:nvSpPr>
        <p:spPr>
          <a:xfrm>
            <a:off x="487425" y="100376"/>
            <a:ext cx="5765700" cy="8574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sz="2800"/>
              <a:t>Idea Generation - B</a:t>
            </a:r>
            <a:r>
              <a:rPr lang="en" sz="2800"/>
              <a:t>rainstorming</a:t>
            </a:r>
            <a:endParaRPr sz="2800"/>
          </a:p>
        </p:txBody>
      </p:sp>
      <p:sp>
        <p:nvSpPr>
          <p:cNvPr id="181" name="Google Shape;181;p23"/>
          <p:cNvSpPr txBox="1"/>
          <p:nvPr>
            <p:ph idx="1" type="body"/>
          </p:nvPr>
        </p:nvSpPr>
        <p:spPr>
          <a:xfrm>
            <a:off x="457200" y="1109133"/>
            <a:ext cx="8229600" cy="3485400"/>
          </a:xfrm>
          <a:prstGeom prst="rect">
            <a:avLst/>
          </a:prstGeom>
        </p:spPr>
        <p:txBody>
          <a:bodyPr anchorCtr="0" anchor="t" bIns="34275" lIns="68575" spcFirstLastPara="1" rIns="68575" wrap="square" tIns="34275">
            <a:normAutofit/>
          </a:bodyPr>
          <a:lstStyle/>
          <a:p>
            <a:pPr indent="0" lvl="0" marL="0" rtl="0" algn="l">
              <a:spcBef>
                <a:spcPts val="500"/>
              </a:spcBef>
              <a:spcAft>
                <a:spcPts val="0"/>
              </a:spcAft>
              <a:buNone/>
            </a:pPr>
            <a:r>
              <a:t/>
            </a:r>
            <a:endParaRPr/>
          </a:p>
          <a:p>
            <a:pPr indent="0" lvl="0" marL="0" rtl="0" algn="l">
              <a:spcBef>
                <a:spcPts val="500"/>
              </a:spcBef>
              <a:spcAft>
                <a:spcPts val="0"/>
              </a:spcAft>
              <a:buNone/>
            </a:pPr>
            <a:r>
              <a:t/>
            </a:r>
            <a:endParaRPr/>
          </a:p>
          <a:p>
            <a:pPr indent="0" lvl="0" marL="0" rtl="0" algn="l">
              <a:spcBef>
                <a:spcPts val="500"/>
              </a:spcBef>
              <a:spcAft>
                <a:spcPts val="0"/>
              </a:spcAft>
              <a:buNone/>
            </a:pPr>
            <a:r>
              <a:t/>
            </a:r>
            <a:endParaRPr/>
          </a:p>
          <a:p>
            <a:pPr indent="0" lvl="0" marL="0" rtl="0" algn="l">
              <a:spcBef>
                <a:spcPts val="500"/>
              </a:spcBef>
              <a:spcAft>
                <a:spcPts val="0"/>
              </a:spcAft>
              <a:buNone/>
            </a:pPr>
            <a:r>
              <a:t/>
            </a:r>
            <a:endParaRPr/>
          </a:p>
          <a:p>
            <a:pPr indent="0" lvl="0" marL="0" rtl="0" algn="l">
              <a:spcBef>
                <a:spcPts val="500"/>
              </a:spcBef>
              <a:spcAft>
                <a:spcPts val="0"/>
              </a:spcAft>
              <a:buNone/>
            </a:pPr>
            <a:r>
              <a:t/>
            </a:r>
            <a:endParaRPr/>
          </a:p>
          <a:p>
            <a:pPr indent="0" lvl="0" marL="0" rtl="0" algn="l">
              <a:spcBef>
                <a:spcPts val="500"/>
              </a:spcBef>
              <a:spcAft>
                <a:spcPts val="0"/>
              </a:spcAft>
              <a:buNone/>
            </a:pPr>
            <a:r>
              <a:t/>
            </a:r>
            <a:endParaRPr/>
          </a:p>
          <a:p>
            <a:pPr indent="0" lvl="0" marL="0" rtl="0" algn="l">
              <a:spcBef>
                <a:spcPts val="500"/>
              </a:spcBef>
              <a:spcAft>
                <a:spcPts val="0"/>
              </a:spcAft>
              <a:buNone/>
            </a:pPr>
            <a:r>
              <a:t/>
            </a:r>
            <a:endParaRPr/>
          </a:p>
          <a:p>
            <a:pPr indent="0" lvl="0" marL="0" rtl="0" algn="l">
              <a:spcBef>
                <a:spcPts val="500"/>
              </a:spcBef>
              <a:spcAft>
                <a:spcPts val="0"/>
              </a:spcAft>
              <a:buNone/>
            </a:pPr>
            <a:r>
              <a:rPr lang="en"/>
              <a:t>“No bad ideas” rule, mind-mapped ideas</a:t>
            </a:r>
            <a:endParaRPr/>
          </a:p>
        </p:txBody>
      </p:sp>
      <p:pic>
        <p:nvPicPr>
          <p:cNvPr id="182" name="Google Shape;182;p23"/>
          <p:cNvPicPr preferRelativeResize="0"/>
          <p:nvPr/>
        </p:nvPicPr>
        <p:blipFill>
          <a:blip r:embed="rId3">
            <a:alphaModFix/>
          </a:blip>
          <a:stretch>
            <a:fillRect/>
          </a:stretch>
        </p:blipFill>
        <p:spPr>
          <a:xfrm>
            <a:off x="274225" y="1109125"/>
            <a:ext cx="4079725" cy="2789200"/>
          </a:xfrm>
          <a:prstGeom prst="rect">
            <a:avLst/>
          </a:prstGeom>
          <a:noFill/>
          <a:ln>
            <a:noFill/>
          </a:ln>
        </p:spPr>
      </p:pic>
      <p:pic>
        <p:nvPicPr>
          <p:cNvPr id="183" name="Google Shape;183;p23"/>
          <p:cNvPicPr preferRelativeResize="0"/>
          <p:nvPr/>
        </p:nvPicPr>
        <p:blipFill>
          <a:blip r:embed="rId4">
            <a:alphaModFix/>
          </a:blip>
          <a:stretch>
            <a:fillRect/>
          </a:stretch>
        </p:blipFill>
        <p:spPr>
          <a:xfrm>
            <a:off x="4572000" y="1109125"/>
            <a:ext cx="4418100" cy="2789204"/>
          </a:xfrm>
          <a:prstGeom prst="rect">
            <a:avLst/>
          </a:prstGeom>
          <a:noFill/>
          <a:ln>
            <a:noFill/>
          </a:ln>
        </p:spPr>
      </p:pic>
      <p:sp>
        <p:nvSpPr>
          <p:cNvPr id="184" name="Google Shape;184;p23"/>
          <p:cNvSpPr txBox="1"/>
          <p:nvPr>
            <p:ph idx="12" type="sldNum"/>
          </p:nvPr>
        </p:nvSpPr>
        <p:spPr>
          <a:xfrm>
            <a:off x="6553200" y="4767265"/>
            <a:ext cx="21336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24"/>
          <p:cNvSpPr txBox="1"/>
          <p:nvPr>
            <p:ph type="title"/>
          </p:nvPr>
        </p:nvSpPr>
        <p:spPr>
          <a:xfrm>
            <a:off x="482600" y="76201"/>
            <a:ext cx="5765700" cy="8574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Clr>
                <a:schemeClr val="dk1"/>
              </a:buClr>
              <a:buSzPts val="1100"/>
              <a:buFont typeface="Arial"/>
              <a:buNone/>
            </a:pPr>
            <a:r>
              <a:rPr lang="en" sz="2800"/>
              <a:t>Idea Generation - TRIZ</a:t>
            </a:r>
            <a:endParaRPr/>
          </a:p>
        </p:txBody>
      </p:sp>
      <p:sp>
        <p:nvSpPr>
          <p:cNvPr id="190" name="Google Shape;190;p24"/>
          <p:cNvSpPr txBox="1"/>
          <p:nvPr>
            <p:ph idx="1" type="body"/>
          </p:nvPr>
        </p:nvSpPr>
        <p:spPr>
          <a:xfrm>
            <a:off x="457200" y="1109125"/>
            <a:ext cx="3922800" cy="3485400"/>
          </a:xfrm>
          <a:prstGeom prst="rect">
            <a:avLst/>
          </a:prstGeom>
        </p:spPr>
        <p:txBody>
          <a:bodyPr anchorCtr="0" anchor="t" bIns="34275" lIns="68575" spcFirstLastPara="1" rIns="68575" wrap="square" tIns="34275">
            <a:normAutofit/>
          </a:bodyPr>
          <a:lstStyle/>
          <a:p>
            <a:pPr indent="0" lvl="0" marL="0" rtl="0" algn="l">
              <a:spcBef>
                <a:spcPts val="500"/>
              </a:spcBef>
              <a:spcAft>
                <a:spcPts val="0"/>
              </a:spcAft>
              <a:buNone/>
            </a:pPr>
            <a:r>
              <a:rPr lang="en" sz="2100"/>
              <a:t>Conflicts:</a:t>
            </a:r>
            <a:endParaRPr sz="2100"/>
          </a:p>
          <a:p>
            <a:pPr indent="-361950" lvl="0" marL="457200" rtl="0" algn="l">
              <a:spcBef>
                <a:spcPts val="500"/>
              </a:spcBef>
              <a:spcAft>
                <a:spcPts val="0"/>
              </a:spcAft>
              <a:buSzPts val="2100"/>
              <a:buChar char="●"/>
            </a:pPr>
            <a:r>
              <a:rPr lang="en" sz="2100"/>
              <a:t>Volume of sensors</a:t>
            </a:r>
            <a:endParaRPr sz="2100"/>
          </a:p>
          <a:p>
            <a:pPr indent="-361950" lvl="0" marL="457200" rtl="0" algn="l">
              <a:spcBef>
                <a:spcPts val="0"/>
              </a:spcBef>
              <a:spcAft>
                <a:spcPts val="0"/>
              </a:spcAft>
              <a:buSzPts val="2100"/>
              <a:buChar char="●"/>
            </a:pPr>
            <a:r>
              <a:rPr lang="en" sz="2100"/>
              <a:t>Accuracy of measurements</a:t>
            </a:r>
            <a:endParaRPr sz="2100"/>
          </a:p>
          <a:p>
            <a:pPr indent="-361950" lvl="0" marL="457200" rtl="0" algn="l">
              <a:spcBef>
                <a:spcPts val="0"/>
              </a:spcBef>
              <a:spcAft>
                <a:spcPts val="0"/>
              </a:spcAft>
              <a:buSzPts val="2100"/>
              <a:buChar char="●"/>
            </a:pPr>
            <a:r>
              <a:rPr lang="en" sz="2100"/>
              <a:t>Energy consumption</a:t>
            </a:r>
            <a:endParaRPr sz="2100"/>
          </a:p>
          <a:p>
            <a:pPr indent="-361950" lvl="0" marL="457200" rtl="0" algn="l">
              <a:spcBef>
                <a:spcPts val="0"/>
              </a:spcBef>
              <a:spcAft>
                <a:spcPts val="0"/>
              </a:spcAft>
              <a:buSzPts val="2100"/>
              <a:buChar char="●"/>
            </a:pPr>
            <a:r>
              <a:rPr lang="en" sz="2100"/>
              <a:t>User-friendliness/level of automation</a:t>
            </a:r>
            <a:endParaRPr sz="2100"/>
          </a:p>
        </p:txBody>
      </p:sp>
      <p:sp>
        <p:nvSpPr>
          <p:cNvPr id="191" name="Google Shape;191;p24"/>
          <p:cNvSpPr txBox="1"/>
          <p:nvPr>
            <p:ph idx="1" type="body"/>
          </p:nvPr>
        </p:nvSpPr>
        <p:spPr>
          <a:xfrm>
            <a:off x="4572000" y="1184650"/>
            <a:ext cx="3922800" cy="3485400"/>
          </a:xfrm>
          <a:prstGeom prst="rect">
            <a:avLst/>
          </a:prstGeom>
        </p:spPr>
        <p:txBody>
          <a:bodyPr anchorCtr="0" anchor="t" bIns="34275" lIns="68575" spcFirstLastPara="1" rIns="68575" wrap="square" tIns="34275">
            <a:normAutofit/>
          </a:bodyPr>
          <a:lstStyle/>
          <a:p>
            <a:pPr indent="0" lvl="0" marL="0" rtl="0" algn="l">
              <a:spcBef>
                <a:spcPts val="500"/>
              </a:spcBef>
              <a:spcAft>
                <a:spcPts val="0"/>
              </a:spcAft>
              <a:buNone/>
            </a:pPr>
            <a:r>
              <a:rPr lang="en" sz="2100"/>
              <a:t>Design Principles</a:t>
            </a:r>
            <a:r>
              <a:rPr lang="en" sz="2100"/>
              <a:t>:</a:t>
            </a:r>
            <a:endParaRPr sz="2100"/>
          </a:p>
          <a:p>
            <a:pPr indent="-361950" lvl="0" marL="457200" rtl="0" algn="l">
              <a:spcBef>
                <a:spcPts val="500"/>
              </a:spcBef>
              <a:spcAft>
                <a:spcPts val="0"/>
              </a:spcAft>
              <a:buSzPts val="2100"/>
              <a:buChar char="●"/>
            </a:pPr>
            <a:r>
              <a:rPr lang="en" sz="2100"/>
              <a:t>Mechanics </a:t>
            </a:r>
            <a:r>
              <a:rPr lang="en" sz="2100"/>
              <a:t>substitution</a:t>
            </a:r>
            <a:endParaRPr sz="2100"/>
          </a:p>
          <a:p>
            <a:pPr indent="-361950" lvl="0" marL="457200" rtl="0" algn="l">
              <a:spcBef>
                <a:spcPts val="0"/>
              </a:spcBef>
              <a:spcAft>
                <a:spcPts val="0"/>
              </a:spcAft>
              <a:buSzPts val="2100"/>
              <a:buChar char="●"/>
            </a:pPr>
            <a:r>
              <a:rPr lang="en" sz="2100"/>
              <a:t>Parameter changes</a:t>
            </a:r>
            <a:endParaRPr sz="2100"/>
          </a:p>
          <a:p>
            <a:pPr indent="-361950" lvl="0" marL="457200" rtl="0" algn="l">
              <a:spcBef>
                <a:spcPts val="0"/>
              </a:spcBef>
              <a:spcAft>
                <a:spcPts val="0"/>
              </a:spcAft>
              <a:buSzPts val="2100"/>
              <a:buChar char="●"/>
            </a:pPr>
            <a:r>
              <a:rPr lang="en" sz="2100"/>
              <a:t>Phase transitions</a:t>
            </a:r>
            <a:endParaRPr sz="2100"/>
          </a:p>
          <a:p>
            <a:pPr indent="-361950" lvl="0" marL="457200" rtl="0" algn="l">
              <a:spcBef>
                <a:spcPts val="0"/>
              </a:spcBef>
              <a:spcAft>
                <a:spcPts val="0"/>
              </a:spcAft>
              <a:buSzPts val="2100"/>
              <a:buChar char="●"/>
            </a:pPr>
            <a:r>
              <a:rPr lang="en" sz="2100"/>
              <a:t>Merging components</a:t>
            </a:r>
            <a:endParaRPr sz="2100"/>
          </a:p>
        </p:txBody>
      </p:sp>
      <p:sp>
        <p:nvSpPr>
          <p:cNvPr id="192" name="Google Shape;192;p24"/>
          <p:cNvSpPr txBox="1"/>
          <p:nvPr>
            <p:ph idx="12" type="sldNum"/>
          </p:nvPr>
        </p:nvSpPr>
        <p:spPr>
          <a:xfrm>
            <a:off x="6553200" y="4767265"/>
            <a:ext cx="21336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25"/>
          <p:cNvSpPr txBox="1"/>
          <p:nvPr>
            <p:ph type="title"/>
          </p:nvPr>
        </p:nvSpPr>
        <p:spPr>
          <a:xfrm>
            <a:off x="482600" y="76201"/>
            <a:ext cx="5765700" cy="8574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Idea Generation - TRIZ</a:t>
            </a:r>
            <a:endParaRPr/>
          </a:p>
        </p:txBody>
      </p:sp>
      <p:sp>
        <p:nvSpPr>
          <p:cNvPr id="198" name="Google Shape;198;p25"/>
          <p:cNvSpPr txBox="1"/>
          <p:nvPr>
            <p:ph idx="1" type="body"/>
          </p:nvPr>
        </p:nvSpPr>
        <p:spPr>
          <a:xfrm>
            <a:off x="457200" y="1109125"/>
            <a:ext cx="4757100" cy="3485400"/>
          </a:xfrm>
          <a:prstGeom prst="rect">
            <a:avLst/>
          </a:prstGeom>
        </p:spPr>
        <p:txBody>
          <a:bodyPr anchorCtr="0" anchor="t" bIns="34275" lIns="68575" spcFirstLastPara="1" rIns="68575" wrap="square" tIns="34275">
            <a:normAutofit/>
          </a:bodyPr>
          <a:lstStyle/>
          <a:p>
            <a:pPr indent="-342900" lvl="0" marL="457200" rtl="0" algn="l">
              <a:lnSpc>
                <a:spcPct val="90000"/>
              </a:lnSpc>
              <a:spcBef>
                <a:spcPts val="500"/>
              </a:spcBef>
              <a:spcAft>
                <a:spcPts val="0"/>
              </a:spcAft>
              <a:buSzPts val="1800"/>
              <a:buChar char="●"/>
            </a:pPr>
            <a:r>
              <a:rPr lang="en" sz="1800"/>
              <a:t>Determine position utilizing sensors and phase transition material properties</a:t>
            </a:r>
            <a:endParaRPr sz="1800"/>
          </a:p>
          <a:p>
            <a:pPr indent="-342900" lvl="0" marL="457200" rtl="0" algn="l">
              <a:lnSpc>
                <a:spcPct val="90000"/>
              </a:lnSpc>
              <a:spcBef>
                <a:spcPts val="0"/>
              </a:spcBef>
              <a:spcAft>
                <a:spcPts val="0"/>
              </a:spcAft>
              <a:buSzPts val="1800"/>
              <a:buChar char="●"/>
            </a:pPr>
            <a:r>
              <a:rPr lang="en" sz="1800"/>
              <a:t>Ball core is filled with special material, changes phase in accordance with heat as ball is opened/closed</a:t>
            </a:r>
            <a:endParaRPr sz="1800"/>
          </a:p>
          <a:p>
            <a:pPr indent="-342900" lvl="0" marL="457200" rtl="0" algn="l">
              <a:lnSpc>
                <a:spcPct val="90000"/>
              </a:lnSpc>
              <a:spcBef>
                <a:spcPts val="0"/>
              </a:spcBef>
              <a:spcAft>
                <a:spcPts val="0"/>
              </a:spcAft>
              <a:buSzPts val="1800"/>
              <a:buChar char="●"/>
            </a:pPr>
            <a:r>
              <a:rPr lang="en" sz="1800"/>
              <a:t>Sensor detects change in phase, assigns corresponding value for </a:t>
            </a:r>
            <a:r>
              <a:rPr lang="en" sz="1800"/>
              <a:t>position</a:t>
            </a:r>
            <a:endParaRPr sz="1800"/>
          </a:p>
          <a:p>
            <a:pPr indent="-342900" lvl="0" marL="457200" rtl="0" algn="l">
              <a:lnSpc>
                <a:spcPct val="90000"/>
              </a:lnSpc>
              <a:spcBef>
                <a:spcPts val="0"/>
              </a:spcBef>
              <a:spcAft>
                <a:spcPts val="0"/>
              </a:spcAft>
              <a:buSzPts val="1800"/>
              <a:buChar char="●"/>
            </a:pPr>
            <a:r>
              <a:rPr lang="en" sz="1800"/>
              <a:t>TRIZ method typically led us toward indirect measurement methods, would involve series of data conversions</a:t>
            </a:r>
            <a:endParaRPr sz="1800"/>
          </a:p>
          <a:p>
            <a:pPr indent="-342900" lvl="0" marL="457200" rtl="0" algn="l">
              <a:lnSpc>
                <a:spcPct val="90000"/>
              </a:lnSpc>
              <a:spcBef>
                <a:spcPts val="0"/>
              </a:spcBef>
              <a:spcAft>
                <a:spcPts val="0"/>
              </a:spcAft>
              <a:buSzPts val="1800"/>
              <a:buChar char="●"/>
            </a:pPr>
            <a:r>
              <a:rPr lang="en" sz="1800"/>
              <a:t>Bray desires a direct measurement solution</a:t>
            </a:r>
            <a:endParaRPr sz="1800"/>
          </a:p>
        </p:txBody>
      </p:sp>
      <p:pic>
        <p:nvPicPr>
          <p:cNvPr id="199" name="Google Shape;199;p25"/>
          <p:cNvPicPr preferRelativeResize="0"/>
          <p:nvPr/>
        </p:nvPicPr>
        <p:blipFill>
          <a:blip r:embed="rId3">
            <a:alphaModFix/>
          </a:blip>
          <a:stretch>
            <a:fillRect/>
          </a:stretch>
        </p:blipFill>
        <p:spPr>
          <a:xfrm>
            <a:off x="5376175" y="1295401"/>
            <a:ext cx="2819400" cy="2552700"/>
          </a:xfrm>
          <a:prstGeom prst="rect">
            <a:avLst/>
          </a:prstGeom>
          <a:noFill/>
          <a:ln>
            <a:noFill/>
          </a:ln>
        </p:spPr>
      </p:pic>
      <p:sp>
        <p:nvSpPr>
          <p:cNvPr id="200" name="Google Shape;200;p25"/>
          <p:cNvSpPr txBox="1"/>
          <p:nvPr>
            <p:ph idx="12" type="sldNum"/>
          </p:nvPr>
        </p:nvSpPr>
        <p:spPr>
          <a:xfrm>
            <a:off x="6553200" y="4767265"/>
            <a:ext cx="21336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26"/>
          <p:cNvSpPr txBox="1"/>
          <p:nvPr>
            <p:ph type="title"/>
          </p:nvPr>
        </p:nvSpPr>
        <p:spPr>
          <a:xfrm>
            <a:off x="482600" y="76201"/>
            <a:ext cx="5765700" cy="857400"/>
          </a:xfrm>
          <a:prstGeom prst="rect">
            <a:avLst/>
          </a:prstGeom>
        </p:spPr>
        <p:txBody>
          <a:bodyPr anchorCtr="0" anchor="ctr" bIns="34275" lIns="68575" spcFirstLastPara="1" rIns="68575" wrap="square" tIns="34275">
            <a:normAutofit fontScale="90000"/>
          </a:bodyPr>
          <a:lstStyle/>
          <a:p>
            <a:pPr indent="0" lvl="0" marL="0" rtl="0" algn="l">
              <a:spcBef>
                <a:spcPts val="0"/>
              </a:spcBef>
              <a:spcAft>
                <a:spcPts val="0"/>
              </a:spcAft>
              <a:buClr>
                <a:schemeClr val="dk1"/>
              </a:buClr>
              <a:buSzPct val="39285"/>
              <a:buFont typeface="Arial"/>
              <a:buNone/>
            </a:pPr>
            <a:r>
              <a:rPr lang="en" sz="2800"/>
              <a:t>Idea Generation - Design by Analogy</a:t>
            </a:r>
            <a:endParaRPr/>
          </a:p>
        </p:txBody>
      </p:sp>
      <p:sp>
        <p:nvSpPr>
          <p:cNvPr id="206" name="Google Shape;206;p26"/>
          <p:cNvSpPr txBox="1"/>
          <p:nvPr>
            <p:ph idx="1" type="body"/>
          </p:nvPr>
        </p:nvSpPr>
        <p:spPr>
          <a:xfrm>
            <a:off x="457200" y="1109125"/>
            <a:ext cx="2781600" cy="3485400"/>
          </a:xfrm>
          <a:prstGeom prst="rect">
            <a:avLst/>
          </a:prstGeom>
        </p:spPr>
        <p:txBody>
          <a:bodyPr anchorCtr="0" anchor="t" bIns="34275" lIns="68575" spcFirstLastPara="1" rIns="68575" wrap="square" tIns="34275">
            <a:normAutofit lnSpcReduction="10000"/>
          </a:bodyPr>
          <a:lstStyle/>
          <a:p>
            <a:pPr indent="0" lvl="0" marL="0" rtl="0" algn="l">
              <a:spcBef>
                <a:spcPts val="500"/>
              </a:spcBef>
              <a:spcAft>
                <a:spcPts val="0"/>
              </a:spcAft>
              <a:buNone/>
            </a:pPr>
            <a:r>
              <a:rPr b="1" lang="en" sz="1800"/>
              <a:t>Synonyms for position:</a:t>
            </a:r>
            <a:endParaRPr b="1" sz="1800"/>
          </a:p>
          <a:p>
            <a:pPr indent="-317500" lvl="0" marL="457200" rtl="0" algn="l">
              <a:spcBef>
                <a:spcPts val="500"/>
              </a:spcBef>
              <a:spcAft>
                <a:spcPts val="0"/>
              </a:spcAft>
              <a:buSzPts val="1400"/>
              <a:buChar char="●"/>
            </a:pPr>
            <a:r>
              <a:rPr lang="en" sz="1400"/>
              <a:t>Location</a:t>
            </a:r>
            <a:endParaRPr sz="1400"/>
          </a:p>
          <a:p>
            <a:pPr indent="-317500" lvl="0" marL="457200" rtl="0" algn="l">
              <a:spcBef>
                <a:spcPts val="0"/>
              </a:spcBef>
              <a:spcAft>
                <a:spcPts val="0"/>
              </a:spcAft>
              <a:buSzPts val="1400"/>
              <a:buChar char="●"/>
            </a:pPr>
            <a:r>
              <a:rPr lang="en" sz="1400"/>
              <a:t>Orientation</a:t>
            </a:r>
            <a:endParaRPr sz="1400"/>
          </a:p>
          <a:p>
            <a:pPr indent="-317500" lvl="0" marL="457200" rtl="0" algn="l">
              <a:spcBef>
                <a:spcPts val="0"/>
              </a:spcBef>
              <a:spcAft>
                <a:spcPts val="0"/>
              </a:spcAft>
              <a:buSzPts val="1400"/>
              <a:buChar char="●"/>
            </a:pPr>
            <a:r>
              <a:rPr lang="en" sz="1400"/>
              <a:t>Rotation</a:t>
            </a:r>
            <a:endParaRPr sz="1400"/>
          </a:p>
          <a:p>
            <a:pPr indent="0" lvl="0" marL="0" rtl="0" algn="l">
              <a:spcBef>
                <a:spcPts val="500"/>
              </a:spcBef>
              <a:spcAft>
                <a:spcPts val="0"/>
              </a:spcAft>
              <a:buNone/>
            </a:pPr>
            <a:r>
              <a:rPr b="1" lang="en" sz="1400"/>
              <a:t>Location ideas</a:t>
            </a:r>
            <a:endParaRPr b="1" sz="1400"/>
          </a:p>
          <a:p>
            <a:pPr indent="-317500" lvl="0" marL="457200" rtl="0" algn="l">
              <a:spcBef>
                <a:spcPts val="500"/>
              </a:spcBef>
              <a:spcAft>
                <a:spcPts val="0"/>
              </a:spcAft>
              <a:buSzPts val="1400"/>
              <a:buChar char="●"/>
            </a:pPr>
            <a:r>
              <a:rPr lang="en" sz="1400"/>
              <a:t>Echolocation</a:t>
            </a:r>
            <a:endParaRPr sz="1400"/>
          </a:p>
          <a:p>
            <a:pPr indent="-317500" lvl="0" marL="457200" rtl="0" algn="l">
              <a:spcBef>
                <a:spcPts val="0"/>
              </a:spcBef>
              <a:spcAft>
                <a:spcPts val="0"/>
              </a:spcAft>
              <a:buSzPts val="1400"/>
              <a:buChar char="●"/>
            </a:pPr>
            <a:r>
              <a:rPr lang="en" sz="1400"/>
              <a:t>Radar</a:t>
            </a:r>
            <a:endParaRPr sz="1400"/>
          </a:p>
          <a:p>
            <a:pPr indent="-317500" lvl="0" marL="457200" rtl="0" algn="l">
              <a:spcBef>
                <a:spcPts val="0"/>
              </a:spcBef>
              <a:spcAft>
                <a:spcPts val="0"/>
              </a:spcAft>
              <a:buSzPts val="1400"/>
              <a:buChar char="●"/>
            </a:pPr>
            <a:r>
              <a:rPr lang="en" sz="1400"/>
              <a:t>Flow meter</a:t>
            </a:r>
            <a:endParaRPr sz="1400"/>
          </a:p>
          <a:p>
            <a:pPr indent="0" lvl="0" marL="0" rtl="0" algn="l">
              <a:spcBef>
                <a:spcPts val="500"/>
              </a:spcBef>
              <a:spcAft>
                <a:spcPts val="0"/>
              </a:spcAft>
              <a:buNone/>
            </a:pPr>
            <a:r>
              <a:rPr b="1" lang="en" sz="1400"/>
              <a:t>Orientation</a:t>
            </a:r>
            <a:r>
              <a:rPr b="1" lang="en" sz="1400"/>
              <a:t> Ideas</a:t>
            </a:r>
            <a:endParaRPr b="1" sz="1400"/>
          </a:p>
          <a:p>
            <a:pPr indent="-317500" lvl="0" marL="457200" rtl="0" algn="l">
              <a:spcBef>
                <a:spcPts val="500"/>
              </a:spcBef>
              <a:spcAft>
                <a:spcPts val="0"/>
              </a:spcAft>
              <a:buSzPts val="1400"/>
              <a:buChar char="●"/>
            </a:pPr>
            <a:r>
              <a:rPr lang="en" sz="1400"/>
              <a:t>Magnet</a:t>
            </a:r>
            <a:r>
              <a:rPr lang="en" sz="1400"/>
              <a:t> &amp; Compass</a:t>
            </a:r>
            <a:endParaRPr sz="1400"/>
          </a:p>
          <a:p>
            <a:pPr indent="-317500" lvl="0" marL="457200" rtl="0" algn="l">
              <a:spcBef>
                <a:spcPts val="0"/>
              </a:spcBef>
              <a:spcAft>
                <a:spcPts val="0"/>
              </a:spcAft>
              <a:buSzPts val="1400"/>
              <a:buChar char="●"/>
            </a:pPr>
            <a:r>
              <a:rPr lang="en" sz="1400"/>
              <a:t>Heated Ball</a:t>
            </a:r>
            <a:endParaRPr sz="1400"/>
          </a:p>
          <a:p>
            <a:pPr indent="0" lvl="0" marL="0" rtl="0" algn="l">
              <a:spcBef>
                <a:spcPts val="500"/>
              </a:spcBef>
              <a:spcAft>
                <a:spcPts val="0"/>
              </a:spcAft>
              <a:buNone/>
            </a:pPr>
            <a:r>
              <a:rPr b="1" lang="en" sz="1400"/>
              <a:t>Rotation Ideas</a:t>
            </a:r>
            <a:endParaRPr b="1" sz="1400"/>
          </a:p>
          <a:p>
            <a:pPr indent="-317500" lvl="0" marL="457200" rtl="0" algn="l">
              <a:spcBef>
                <a:spcPts val="500"/>
              </a:spcBef>
              <a:spcAft>
                <a:spcPts val="0"/>
              </a:spcAft>
              <a:buSzPts val="1400"/>
              <a:buChar char="●"/>
            </a:pPr>
            <a:r>
              <a:rPr lang="en" sz="1400"/>
              <a:t>Spring force</a:t>
            </a:r>
            <a:endParaRPr sz="1400"/>
          </a:p>
          <a:p>
            <a:pPr indent="-317500" lvl="0" marL="457200" rtl="0" algn="l">
              <a:spcBef>
                <a:spcPts val="0"/>
              </a:spcBef>
              <a:spcAft>
                <a:spcPts val="0"/>
              </a:spcAft>
              <a:buSzPts val="1400"/>
              <a:buChar char="●"/>
            </a:pPr>
            <a:r>
              <a:rPr lang="en" sz="1400"/>
              <a:t>Pressure </a:t>
            </a:r>
            <a:r>
              <a:rPr lang="en" sz="1400"/>
              <a:t>differential</a:t>
            </a:r>
            <a:endParaRPr/>
          </a:p>
        </p:txBody>
      </p:sp>
      <p:pic>
        <p:nvPicPr>
          <p:cNvPr id="207" name="Google Shape;207;p26"/>
          <p:cNvPicPr preferRelativeResize="0"/>
          <p:nvPr/>
        </p:nvPicPr>
        <p:blipFill rotWithShape="1">
          <a:blip r:embed="rId3">
            <a:alphaModFix/>
          </a:blip>
          <a:srcRect b="5941" l="61788" r="0" t="11536"/>
          <a:stretch/>
        </p:blipFill>
        <p:spPr>
          <a:xfrm rot="-5400000">
            <a:off x="5856899" y="-474075"/>
            <a:ext cx="1415825" cy="4128474"/>
          </a:xfrm>
          <a:prstGeom prst="rect">
            <a:avLst/>
          </a:prstGeom>
          <a:noFill/>
          <a:ln>
            <a:noFill/>
          </a:ln>
        </p:spPr>
      </p:pic>
      <p:pic>
        <p:nvPicPr>
          <p:cNvPr id="208" name="Google Shape;208;p26"/>
          <p:cNvPicPr preferRelativeResize="0"/>
          <p:nvPr/>
        </p:nvPicPr>
        <p:blipFill rotWithShape="1">
          <a:blip r:embed="rId3">
            <a:alphaModFix/>
          </a:blip>
          <a:srcRect b="9516" l="9614" r="47116" t="17951"/>
          <a:stretch/>
        </p:blipFill>
        <p:spPr>
          <a:xfrm rot="-5400000">
            <a:off x="5856000" y="1425225"/>
            <a:ext cx="1417625" cy="3163325"/>
          </a:xfrm>
          <a:prstGeom prst="rect">
            <a:avLst/>
          </a:prstGeom>
          <a:noFill/>
          <a:ln>
            <a:noFill/>
          </a:ln>
        </p:spPr>
      </p:pic>
      <p:pic>
        <p:nvPicPr>
          <p:cNvPr id="209" name="Google Shape;209;p26"/>
          <p:cNvPicPr preferRelativeResize="0"/>
          <p:nvPr/>
        </p:nvPicPr>
        <p:blipFill rotWithShape="1">
          <a:blip r:embed="rId4">
            <a:alphaModFix/>
          </a:blip>
          <a:srcRect b="11191" l="53363" r="9937" t="12156"/>
          <a:stretch/>
        </p:blipFill>
        <p:spPr>
          <a:xfrm rot="-5400000">
            <a:off x="6004663" y="2712900"/>
            <a:ext cx="1120300" cy="3125900"/>
          </a:xfrm>
          <a:prstGeom prst="rect">
            <a:avLst/>
          </a:prstGeom>
          <a:noFill/>
          <a:ln>
            <a:noFill/>
          </a:ln>
        </p:spPr>
      </p:pic>
      <p:sp>
        <p:nvSpPr>
          <p:cNvPr id="210" name="Google Shape;210;p26"/>
          <p:cNvSpPr txBox="1"/>
          <p:nvPr>
            <p:ph idx="12" type="sldNum"/>
          </p:nvPr>
        </p:nvSpPr>
        <p:spPr>
          <a:xfrm>
            <a:off x="6553200" y="4767265"/>
            <a:ext cx="21336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27"/>
          <p:cNvSpPr txBox="1"/>
          <p:nvPr>
            <p:ph type="title"/>
          </p:nvPr>
        </p:nvSpPr>
        <p:spPr>
          <a:xfrm>
            <a:off x="482600" y="76201"/>
            <a:ext cx="5765700" cy="8574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Morphological Matrix</a:t>
            </a:r>
            <a:endParaRPr/>
          </a:p>
        </p:txBody>
      </p:sp>
      <p:sp>
        <p:nvSpPr>
          <p:cNvPr id="216" name="Google Shape;216;p27"/>
          <p:cNvSpPr txBox="1"/>
          <p:nvPr>
            <p:ph idx="1" type="body"/>
          </p:nvPr>
        </p:nvSpPr>
        <p:spPr>
          <a:xfrm>
            <a:off x="322225" y="1109125"/>
            <a:ext cx="3122400" cy="3485400"/>
          </a:xfrm>
          <a:prstGeom prst="rect">
            <a:avLst/>
          </a:prstGeom>
        </p:spPr>
        <p:txBody>
          <a:bodyPr anchorCtr="0" anchor="t" bIns="34275" lIns="68575" spcFirstLastPara="1" rIns="68575" wrap="square" tIns="34275">
            <a:normAutofit/>
          </a:bodyPr>
          <a:lstStyle/>
          <a:p>
            <a:pPr indent="-330200" lvl="0" marL="457200" rtl="0" algn="l">
              <a:lnSpc>
                <a:spcPct val="115000"/>
              </a:lnSpc>
              <a:spcBef>
                <a:spcPts val="500"/>
              </a:spcBef>
              <a:spcAft>
                <a:spcPts val="0"/>
              </a:spcAft>
              <a:buSzPts val="1600"/>
              <a:buChar char="●"/>
            </a:pPr>
            <a:r>
              <a:rPr lang="en" sz="1600"/>
              <a:t>Generate ideas for each </a:t>
            </a:r>
            <a:r>
              <a:rPr lang="en" sz="1600"/>
              <a:t>sub function</a:t>
            </a:r>
            <a:r>
              <a:rPr lang="en" sz="1600"/>
              <a:t>, then combine to create one concept.</a:t>
            </a:r>
            <a:endParaRPr sz="1600"/>
          </a:p>
          <a:p>
            <a:pPr indent="-330200" lvl="0" marL="457200" rtl="0" algn="l">
              <a:lnSpc>
                <a:spcPct val="115000"/>
              </a:lnSpc>
              <a:spcBef>
                <a:spcPts val="0"/>
              </a:spcBef>
              <a:spcAft>
                <a:spcPts val="0"/>
              </a:spcAft>
              <a:buSzPts val="1600"/>
              <a:buChar char="●"/>
            </a:pPr>
            <a:r>
              <a:rPr lang="en" sz="1600"/>
              <a:t>Categories based off function chains.</a:t>
            </a:r>
            <a:endParaRPr sz="1600"/>
          </a:p>
        </p:txBody>
      </p:sp>
      <p:graphicFrame>
        <p:nvGraphicFramePr>
          <p:cNvPr id="217" name="Google Shape;217;p27"/>
          <p:cNvGraphicFramePr/>
          <p:nvPr/>
        </p:nvGraphicFramePr>
        <p:xfrm>
          <a:off x="3444625" y="1109125"/>
          <a:ext cx="3000000" cy="3000000"/>
        </p:xfrm>
        <a:graphic>
          <a:graphicData uri="http://schemas.openxmlformats.org/drawingml/2006/table">
            <a:tbl>
              <a:tblPr>
                <a:noFill/>
                <a:tableStyleId>{DDC9F811-F524-49E2-85FE-A05E68A3FDD8}</a:tableStyleId>
              </a:tblPr>
              <a:tblGrid>
                <a:gridCol w="1177725"/>
                <a:gridCol w="1072750"/>
                <a:gridCol w="1063250"/>
                <a:gridCol w="1053650"/>
                <a:gridCol w="1025050"/>
              </a:tblGrid>
              <a:tr h="139300">
                <a:tc>
                  <a:txBody>
                    <a:bodyPr/>
                    <a:lstStyle/>
                    <a:p>
                      <a:pPr indent="0" lvl="0" marL="0" rtl="0" algn="l">
                        <a:lnSpc>
                          <a:spcPct val="100000"/>
                        </a:lnSpc>
                        <a:spcBef>
                          <a:spcPts val="0"/>
                        </a:spcBef>
                        <a:spcAft>
                          <a:spcPts val="0"/>
                        </a:spcAft>
                        <a:buNone/>
                      </a:pPr>
                      <a:r>
                        <a:rPr b="1" lang="en" sz="1100">
                          <a:latin typeface="Times New Roman"/>
                          <a:ea typeface="Times New Roman"/>
                          <a:cs typeface="Times New Roman"/>
                          <a:sym typeface="Times New Roman"/>
                        </a:rPr>
                        <a:t>Input Electricity</a:t>
                      </a:r>
                      <a:endParaRPr b="1" sz="1100">
                        <a:latin typeface="Times New Roman"/>
                        <a:ea typeface="Times New Roman"/>
                        <a:cs typeface="Times New Roman"/>
                        <a:sym typeface="Times New Roman"/>
                      </a:endParaRPr>
                    </a:p>
                  </a:txBody>
                  <a:tcPr marT="88900" marB="88900" marR="25400" marL="25400" anchor="b">
                    <a:lnL cap="flat" cmpd="sng" w="12700">
                      <a:solidFill>
                        <a:srgbClr val="CCCCCC"/>
                      </a:solidFill>
                      <a:prstDash val="solid"/>
                      <a:round/>
                      <a:headEnd len="sm" w="sm" type="none"/>
                      <a:tailEnd len="sm" w="sm" type="none"/>
                    </a:lnL>
                    <a:lnR cap="flat" cmpd="sng" w="12700">
                      <a:solidFill>
                        <a:srgbClr val="CCCCCC"/>
                      </a:solidFill>
                      <a:prstDash val="solid"/>
                      <a:round/>
                      <a:headEnd len="sm" w="sm" type="none"/>
                      <a:tailEnd len="sm" w="sm" type="none"/>
                    </a:lnR>
                    <a:lnT cap="flat" cmpd="sng" w="12700">
                      <a:solidFill>
                        <a:srgbClr val="CCCCCC"/>
                      </a:solidFill>
                      <a:prstDash val="solid"/>
                      <a:round/>
                      <a:headEnd len="sm" w="sm" type="none"/>
                      <a:tailEnd len="sm" w="sm" type="none"/>
                    </a:lnT>
                    <a:lnB cap="flat" cmpd="sng" w="12700">
                      <a:solidFill>
                        <a:srgbClr val="CCCCCC"/>
                      </a:solidFill>
                      <a:prstDash val="solid"/>
                      <a:round/>
                      <a:headEnd len="sm" w="sm" type="none"/>
                      <a:tailEnd len="sm" w="sm" type="none"/>
                    </a:lnB>
                    <a:solidFill>
                      <a:srgbClr val="C9DAF8"/>
                    </a:solidFill>
                  </a:tcPr>
                </a:tc>
                <a:tc>
                  <a:txBody>
                    <a:bodyPr/>
                    <a:lstStyle/>
                    <a:p>
                      <a:pPr indent="0" lvl="0" marL="0" rtl="0" algn="l">
                        <a:lnSpc>
                          <a:spcPct val="100000"/>
                        </a:lnSpc>
                        <a:spcBef>
                          <a:spcPts val="0"/>
                        </a:spcBef>
                        <a:spcAft>
                          <a:spcPts val="0"/>
                        </a:spcAft>
                        <a:buNone/>
                      </a:pPr>
                      <a:r>
                        <a:rPr b="1" lang="en" sz="1100">
                          <a:latin typeface="Times New Roman"/>
                          <a:ea typeface="Times New Roman"/>
                          <a:cs typeface="Times New Roman"/>
                          <a:sym typeface="Times New Roman"/>
                        </a:rPr>
                        <a:t>Measure Torque</a:t>
                      </a:r>
                      <a:endParaRPr b="1" sz="1100">
                        <a:latin typeface="Times New Roman"/>
                        <a:ea typeface="Times New Roman"/>
                        <a:cs typeface="Times New Roman"/>
                        <a:sym typeface="Times New Roman"/>
                      </a:endParaRPr>
                    </a:p>
                  </a:txBody>
                  <a:tcPr marT="88900" marB="88900" marR="25400" marL="25400" anchor="b">
                    <a:lnL cap="flat" cmpd="sng" w="12700">
                      <a:solidFill>
                        <a:srgbClr val="CCCCCC"/>
                      </a:solidFill>
                      <a:prstDash val="solid"/>
                      <a:round/>
                      <a:headEnd len="sm" w="sm" type="none"/>
                      <a:tailEnd len="sm" w="sm" type="none"/>
                    </a:lnL>
                    <a:lnR cap="flat" cmpd="sng" w="12700">
                      <a:solidFill>
                        <a:srgbClr val="CCCCCC"/>
                      </a:solidFill>
                      <a:prstDash val="solid"/>
                      <a:round/>
                      <a:headEnd len="sm" w="sm" type="none"/>
                      <a:tailEnd len="sm" w="sm" type="none"/>
                    </a:lnR>
                    <a:lnT cap="flat" cmpd="sng" w="12700">
                      <a:solidFill>
                        <a:srgbClr val="CCCCCC"/>
                      </a:solidFill>
                      <a:prstDash val="solid"/>
                      <a:round/>
                      <a:headEnd len="sm" w="sm" type="none"/>
                      <a:tailEnd len="sm" w="sm" type="none"/>
                    </a:lnT>
                    <a:lnB cap="flat" cmpd="sng" w="12700">
                      <a:solidFill>
                        <a:srgbClr val="CCCCCC"/>
                      </a:solidFill>
                      <a:prstDash val="solid"/>
                      <a:round/>
                      <a:headEnd len="sm" w="sm" type="none"/>
                      <a:tailEnd len="sm" w="sm" type="none"/>
                    </a:lnB>
                    <a:solidFill>
                      <a:srgbClr val="C9DAF8"/>
                    </a:solidFill>
                  </a:tcPr>
                </a:tc>
                <a:tc>
                  <a:txBody>
                    <a:bodyPr/>
                    <a:lstStyle/>
                    <a:p>
                      <a:pPr indent="0" lvl="0" marL="0" rtl="0" algn="l">
                        <a:lnSpc>
                          <a:spcPct val="100000"/>
                        </a:lnSpc>
                        <a:spcBef>
                          <a:spcPts val="0"/>
                        </a:spcBef>
                        <a:spcAft>
                          <a:spcPts val="0"/>
                        </a:spcAft>
                        <a:buNone/>
                      </a:pPr>
                      <a:r>
                        <a:rPr b="1" lang="en" sz="1100">
                          <a:latin typeface="Times New Roman"/>
                          <a:ea typeface="Times New Roman"/>
                          <a:cs typeface="Times New Roman"/>
                          <a:sym typeface="Times New Roman"/>
                        </a:rPr>
                        <a:t>Read Position</a:t>
                      </a:r>
                      <a:endParaRPr b="1" sz="1100">
                        <a:latin typeface="Times New Roman"/>
                        <a:ea typeface="Times New Roman"/>
                        <a:cs typeface="Times New Roman"/>
                        <a:sym typeface="Times New Roman"/>
                      </a:endParaRPr>
                    </a:p>
                  </a:txBody>
                  <a:tcPr marT="88900" marB="88900" marR="25400" marL="25400" anchor="b">
                    <a:lnL cap="flat" cmpd="sng" w="12700">
                      <a:solidFill>
                        <a:srgbClr val="CCCCCC"/>
                      </a:solidFill>
                      <a:prstDash val="solid"/>
                      <a:round/>
                      <a:headEnd len="sm" w="sm" type="none"/>
                      <a:tailEnd len="sm" w="sm" type="none"/>
                    </a:lnL>
                    <a:lnR cap="flat" cmpd="sng" w="12700">
                      <a:solidFill>
                        <a:srgbClr val="CCCCCC"/>
                      </a:solidFill>
                      <a:prstDash val="solid"/>
                      <a:round/>
                      <a:headEnd len="sm" w="sm" type="none"/>
                      <a:tailEnd len="sm" w="sm" type="none"/>
                    </a:lnR>
                    <a:lnT cap="flat" cmpd="sng" w="12700">
                      <a:solidFill>
                        <a:srgbClr val="CCCCCC"/>
                      </a:solidFill>
                      <a:prstDash val="solid"/>
                      <a:round/>
                      <a:headEnd len="sm" w="sm" type="none"/>
                      <a:tailEnd len="sm" w="sm" type="none"/>
                    </a:lnT>
                    <a:lnB cap="flat" cmpd="sng" w="12700">
                      <a:solidFill>
                        <a:srgbClr val="CCCCCC"/>
                      </a:solidFill>
                      <a:prstDash val="solid"/>
                      <a:round/>
                      <a:headEnd len="sm" w="sm" type="none"/>
                      <a:tailEnd len="sm" w="sm" type="none"/>
                    </a:lnB>
                    <a:solidFill>
                      <a:srgbClr val="C9DAF8"/>
                    </a:solidFill>
                  </a:tcPr>
                </a:tc>
                <a:tc>
                  <a:txBody>
                    <a:bodyPr/>
                    <a:lstStyle/>
                    <a:p>
                      <a:pPr indent="0" lvl="0" marL="0" rtl="0" algn="l">
                        <a:lnSpc>
                          <a:spcPct val="100000"/>
                        </a:lnSpc>
                        <a:spcBef>
                          <a:spcPts val="0"/>
                        </a:spcBef>
                        <a:spcAft>
                          <a:spcPts val="0"/>
                        </a:spcAft>
                        <a:buNone/>
                      </a:pPr>
                      <a:r>
                        <a:rPr b="1" lang="en" sz="1100">
                          <a:latin typeface="Times New Roman"/>
                          <a:ea typeface="Times New Roman"/>
                          <a:cs typeface="Times New Roman"/>
                          <a:sym typeface="Times New Roman"/>
                        </a:rPr>
                        <a:t>Embed System</a:t>
                      </a:r>
                      <a:endParaRPr b="1" sz="1100">
                        <a:latin typeface="Times New Roman"/>
                        <a:ea typeface="Times New Roman"/>
                        <a:cs typeface="Times New Roman"/>
                        <a:sym typeface="Times New Roman"/>
                      </a:endParaRPr>
                    </a:p>
                  </a:txBody>
                  <a:tcPr marT="88900" marB="88900" marR="25400" marL="25400" anchor="b">
                    <a:lnL cap="flat" cmpd="sng" w="12700">
                      <a:solidFill>
                        <a:srgbClr val="CCCCCC"/>
                      </a:solidFill>
                      <a:prstDash val="solid"/>
                      <a:round/>
                      <a:headEnd len="sm" w="sm" type="none"/>
                      <a:tailEnd len="sm" w="sm" type="none"/>
                    </a:lnL>
                    <a:lnR cap="flat" cmpd="sng" w="12700">
                      <a:solidFill>
                        <a:srgbClr val="CCCCCC"/>
                      </a:solidFill>
                      <a:prstDash val="solid"/>
                      <a:round/>
                      <a:headEnd len="sm" w="sm" type="none"/>
                      <a:tailEnd len="sm" w="sm" type="none"/>
                    </a:lnR>
                    <a:lnT cap="flat" cmpd="sng" w="12700">
                      <a:solidFill>
                        <a:srgbClr val="CCCCCC"/>
                      </a:solidFill>
                      <a:prstDash val="solid"/>
                      <a:round/>
                      <a:headEnd len="sm" w="sm" type="none"/>
                      <a:tailEnd len="sm" w="sm" type="none"/>
                    </a:lnT>
                    <a:lnB cap="flat" cmpd="sng" w="12700">
                      <a:solidFill>
                        <a:srgbClr val="CCCCCC"/>
                      </a:solidFill>
                      <a:prstDash val="solid"/>
                      <a:round/>
                      <a:headEnd len="sm" w="sm" type="none"/>
                      <a:tailEnd len="sm" w="sm" type="none"/>
                    </a:lnB>
                    <a:solidFill>
                      <a:srgbClr val="C9DAF8"/>
                    </a:solidFill>
                  </a:tcPr>
                </a:tc>
                <a:tc>
                  <a:txBody>
                    <a:bodyPr/>
                    <a:lstStyle/>
                    <a:p>
                      <a:pPr indent="0" lvl="0" marL="0" rtl="0" algn="l">
                        <a:lnSpc>
                          <a:spcPct val="100000"/>
                        </a:lnSpc>
                        <a:spcBef>
                          <a:spcPts val="0"/>
                        </a:spcBef>
                        <a:spcAft>
                          <a:spcPts val="0"/>
                        </a:spcAft>
                        <a:buNone/>
                      </a:pPr>
                      <a:r>
                        <a:rPr b="1" lang="en" sz="1100">
                          <a:latin typeface="Times New Roman"/>
                          <a:ea typeface="Times New Roman"/>
                          <a:cs typeface="Times New Roman"/>
                          <a:sym typeface="Times New Roman"/>
                        </a:rPr>
                        <a:t>Transmit data</a:t>
                      </a:r>
                      <a:endParaRPr b="1" sz="1100">
                        <a:latin typeface="Times New Roman"/>
                        <a:ea typeface="Times New Roman"/>
                        <a:cs typeface="Times New Roman"/>
                        <a:sym typeface="Times New Roman"/>
                      </a:endParaRPr>
                    </a:p>
                  </a:txBody>
                  <a:tcPr marT="88900" marB="88900" marR="25400" marL="25400" anchor="b">
                    <a:lnL cap="flat" cmpd="sng" w="12700">
                      <a:solidFill>
                        <a:srgbClr val="CCCCCC"/>
                      </a:solidFill>
                      <a:prstDash val="solid"/>
                      <a:round/>
                      <a:headEnd len="sm" w="sm" type="none"/>
                      <a:tailEnd len="sm" w="sm" type="none"/>
                    </a:lnL>
                    <a:lnR cap="flat" cmpd="sng" w="12700">
                      <a:solidFill>
                        <a:srgbClr val="CCCCCC"/>
                      </a:solidFill>
                      <a:prstDash val="solid"/>
                      <a:round/>
                      <a:headEnd len="sm" w="sm" type="none"/>
                      <a:tailEnd len="sm" w="sm" type="none"/>
                    </a:lnR>
                    <a:lnT cap="flat" cmpd="sng" w="12700">
                      <a:solidFill>
                        <a:srgbClr val="CCCCCC"/>
                      </a:solidFill>
                      <a:prstDash val="solid"/>
                      <a:round/>
                      <a:headEnd len="sm" w="sm" type="none"/>
                      <a:tailEnd len="sm" w="sm" type="none"/>
                    </a:lnT>
                    <a:lnB cap="flat" cmpd="sng" w="12700">
                      <a:solidFill>
                        <a:srgbClr val="CCCCCC"/>
                      </a:solidFill>
                      <a:prstDash val="solid"/>
                      <a:round/>
                      <a:headEnd len="sm" w="sm" type="none"/>
                      <a:tailEnd len="sm" w="sm" type="none"/>
                    </a:lnB>
                    <a:solidFill>
                      <a:srgbClr val="C9DAF8"/>
                    </a:solidFill>
                  </a:tcPr>
                </a:tc>
              </a:tr>
              <a:tr h="187000">
                <a:tc>
                  <a:txBody>
                    <a:bodyPr/>
                    <a:lstStyle/>
                    <a:p>
                      <a:pPr indent="0" lvl="0" marL="0" rtl="0" algn="l">
                        <a:lnSpc>
                          <a:spcPct val="100000"/>
                        </a:lnSpc>
                        <a:spcBef>
                          <a:spcPts val="0"/>
                        </a:spcBef>
                        <a:spcAft>
                          <a:spcPts val="0"/>
                        </a:spcAft>
                        <a:buNone/>
                      </a:pPr>
                      <a:r>
                        <a:rPr lang="en" sz="1100">
                          <a:latin typeface="Times New Roman"/>
                          <a:ea typeface="Times New Roman"/>
                          <a:cs typeface="Times New Roman"/>
                          <a:sym typeface="Times New Roman"/>
                        </a:rPr>
                        <a:t>Outlet Power</a:t>
                      </a:r>
                      <a:endParaRPr sz="1100">
                        <a:latin typeface="Times New Roman"/>
                        <a:ea typeface="Times New Roman"/>
                        <a:cs typeface="Times New Roman"/>
                        <a:sym typeface="Times New Roman"/>
                      </a:endParaRPr>
                    </a:p>
                  </a:txBody>
                  <a:tcPr marT="88900" marB="88900" marR="25400" marL="25400" anchor="b">
                    <a:lnL cap="flat" cmpd="sng" w="12700">
                      <a:solidFill>
                        <a:srgbClr val="CCCCCC"/>
                      </a:solidFill>
                      <a:prstDash val="solid"/>
                      <a:round/>
                      <a:headEnd len="sm" w="sm" type="none"/>
                      <a:tailEnd len="sm" w="sm" type="none"/>
                    </a:lnL>
                    <a:lnR cap="flat" cmpd="sng" w="12700">
                      <a:solidFill>
                        <a:srgbClr val="CCCCCC"/>
                      </a:solidFill>
                      <a:prstDash val="solid"/>
                      <a:round/>
                      <a:headEnd len="sm" w="sm" type="none"/>
                      <a:tailEnd len="sm" w="sm" type="none"/>
                    </a:lnR>
                    <a:lnT cap="flat" cmpd="sng" w="12700">
                      <a:solidFill>
                        <a:srgbClr val="CCCCCC"/>
                      </a:solidFill>
                      <a:prstDash val="solid"/>
                      <a:round/>
                      <a:headEnd len="sm" w="sm" type="none"/>
                      <a:tailEnd len="sm" w="sm" type="none"/>
                    </a:lnT>
                    <a:lnB cap="flat" cmpd="sng" w="12700">
                      <a:solidFill>
                        <a:srgbClr val="CCCCCC"/>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1100">
                          <a:latin typeface="Times New Roman"/>
                          <a:ea typeface="Times New Roman"/>
                          <a:cs typeface="Times New Roman"/>
                          <a:sym typeface="Times New Roman"/>
                        </a:rPr>
                        <a:t>Torque Bracket</a:t>
                      </a:r>
                      <a:endParaRPr sz="1100">
                        <a:latin typeface="Times New Roman"/>
                        <a:ea typeface="Times New Roman"/>
                        <a:cs typeface="Times New Roman"/>
                        <a:sym typeface="Times New Roman"/>
                      </a:endParaRPr>
                    </a:p>
                  </a:txBody>
                  <a:tcPr marT="88900" marB="88900" marR="25400" marL="25400" anchor="b">
                    <a:lnL cap="flat" cmpd="sng" w="12700">
                      <a:solidFill>
                        <a:srgbClr val="CCCCCC"/>
                      </a:solidFill>
                      <a:prstDash val="solid"/>
                      <a:round/>
                      <a:headEnd len="sm" w="sm" type="none"/>
                      <a:tailEnd len="sm" w="sm" type="none"/>
                    </a:lnL>
                    <a:lnR cap="flat" cmpd="sng" w="12700">
                      <a:solidFill>
                        <a:srgbClr val="CCCCCC"/>
                      </a:solidFill>
                      <a:prstDash val="solid"/>
                      <a:round/>
                      <a:headEnd len="sm" w="sm" type="none"/>
                      <a:tailEnd len="sm" w="sm" type="none"/>
                    </a:lnR>
                    <a:lnT cap="flat" cmpd="sng" w="12700">
                      <a:solidFill>
                        <a:srgbClr val="CCCCCC"/>
                      </a:solidFill>
                      <a:prstDash val="solid"/>
                      <a:round/>
                      <a:headEnd len="sm" w="sm" type="none"/>
                      <a:tailEnd len="sm" w="sm" type="none"/>
                    </a:lnT>
                    <a:lnB cap="flat" cmpd="sng" w="12700">
                      <a:solidFill>
                        <a:srgbClr val="CCCCCC"/>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1100">
                          <a:latin typeface="Times New Roman"/>
                          <a:ea typeface="Times New Roman"/>
                          <a:cs typeface="Times New Roman"/>
                          <a:sym typeface="Times New Roman"/>
                        </a:rPr>
                        <a:t>Potentiometer</a:t>
                      </a:r>
                      <a:endParaRPr sz="1100">
                        <a:latin typeface="Times New Roman"/>
                        <a:ea typeface="Times New Roman"/>
                        <a:cs typeface="Times New Roman"/>
                        <a:sym typeface="Times New Roman"/>
                      </a:endParaRPr>
                    </a:p>
                  </a:txBody>
                  <a:tcPr marT="88900" marB="88900" marR="25400" marL="25400" anchor="b">
                    <a:lnL cap="flat" cmpd="sng" w="12700">
                      <a:solidFill>
                        <a:srgbClr val="CCCCCC"/>
                      </a:solidFill>
                      <a:prstDash val="solid"/>
                      <a:round/>
                      <a:headEnd len="sm" w="sm" type="none"/>
                      <a:tailEnd len="sm" w="sm" type="none"/>
                    </a:lnL>
                    <a:lnR cap="flat" cmpd="sng" w="12700">
                      <a:solidFill>
                        <a:srgbClr val="CCCCCC"/>
                      </a:solidFill>
                      <a:prstDash val="solid"/>
                      <a:round/>
                      <a:headEnd len="sm" w="sm" type="none"/>
                      <a:tailEnd len="sm" w="sm" type="none"/>
                    </a:lnR>
                    <a:lnT cap="flat" cmpd="sng" w="12700">
                      <a:solidFill>
                        <a:srgbClr val="CCCCCC"/>
                      </a:solidFill>
                      <a:prstDash val="solid"/>
                      <a:round/>
                      <a:headEnd len="sm" w="sm" type="none"/>
                      <a:tailEnd len="sm" w="sm" type="none"/>
                    </a:lnT>
                    <a:lnB cap="flat" cmpd="sng" w="12700">
                      <a:solidFill>
                        <a:srgbClr val="CCCCCC"/>
                      </a:solidFill>
                      <a:prstDash val="solid"/>
                      <a:round/>
                      <a:headEnd len="sm" w="sm" type="none"/>
                      <a:tailEnd len="sm" w="sm" type="none"/>
                    </a:lnB>
                    <a:solidFill>
                      <a:srgbClr val="FFF2CC"/>
                    </a:solidFill>
                  </a:tcPr>
                </a:tc>
                <a:tc>
                  <a:txBody>
                    <a:bodyPr/>
                    <a:lstStyle/>
                    <a:p>
                      <a:pPr indent="0" lvl="0" marL="0" rtl="0" algn="l">
                        <a:lnSpc>
                          <a:spcPct val="100000"/>
                        </a:lnSpc>
                        <a:spcBef>
                          <a:spcPts val="0"/>
                        </a:spcBef>
                        <a:spcAft>
                          <a:spcPts val="0"/>
                        </a:spcAft>
                        <a:buNone/>
                      </a:pPr>
                      <a:r>
                        <a:rPr lang="en" sz="1100">
                          <a:latin typeface="Times New Roman"/>
                          <a:ea typeface="Times New Roman"/>
                          <a:cs typeface="Times New Roman"/>
                          <a:sym typeface="Times New Roman"/>
                        </a:rPr>
                        <a:t>Casing for Valve</a:t>
                      </a:r>
                      <a:endParaRPr sz="1100">
                        <a:latin typeface="Times New Roman"/>
                        <a:ea typeface="Times New Roman"/>
                        <a:cs typeface="Times New Roman"/>
                        <a:sym typeface="Times New Roman"/>
                      </a:endParaRPr>
                    </a:p>
                  </a:txBody>
                  <a:tcPr marT="88900" marB="88900" marR="25400" marL="25400" anchor="b">
                    <a:lnL cap="flat" cmpd="sng" w="12700">
                      <a:solidFill>
                        <a:srgbClr val="CCCCCC"/>
                      </a:solidFill>
                      <a:prstDash val="solid"/>
                      <a:round/>
                      <a:headEnd len="sm" w="sm" type="none"/>
                      <a:tailEnd len="sm" w="sm" type="none"/>
                    </a:lnL>
                    <a:lnR cap="flat" cmpd="sng" w="12700">
                      <a:solidFill>
                        <a:srgbClr val="CCCCCC"/>
                      </a:solidFill>
                      <a:prstDash val="solid"/>
                      <a:round/>
                      <a:headEnd len="sm" w="sm" type="none"/>
                      <a:tailEnd len="sm" w="sm" type="none"/>
                    </a:lnR>
                    <a:lnT cap="flat" cmpd="sng" w="12700">
                      <a:solidFill>
                        <a:srgbClr val="CCCCCC"/>
                      </a:solidFill>
                      <a:prstDash val="solid"/>
                      <a:round/>
                      <a:headEnd len="sm" w="sm" type="none"/>
                      <a:tailEnd len="sm" w="sm" type="none"/>
                    </a:lnT>
                    <a:lnB cap="flat" cmpd="sng" w="12700">
                      <a:solidFill>
                        <a:srgbClr val="CCCCCC"/>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1100">
                          <a:latin typeface="Times New Roman"/>
                          <a:ea typeface="Times New Roman"/>
                          <a:cs typeface="Times New Roman"/>
                          <a:sym typeface="Times New Roman"/>
                        </a:rPr>
                        <a:t>Ethernet</a:t>
                      </a:r>
                      <a:endParaRPr sz="1100">
                        <a:latin typeface="Times New Roman"/>
                        <a:ea typeface="Times New Roman"/>
                        <a:cs typeface="Times New Roman"/>
                        <a:sym typeface="Times New Roman"/>
                      </a:endParaRPr>
                    </a:p>
                  </a:txBody>
                  <a:tcPr marT="88900" marB="88900" marR="25400" marL="25400" anchor="b">
                    <a:lnL cap="flat" cmpd="sng" w="12700">
                      <a:solidFill>
                        <a:srgbClr val="CCCCCC"/>
                      </a:solidFill>
                      <a:prstDash val="solid"/>
                      <a:round/>
                      <a:headEnd len="sm" w="sm" type="none"/>
                      <a:tailEnd len="sm" w="sm" type="none"/>
                    </a:lnL>
                    <a:lnR cap="flat" cmpd="sng" w="12700">
                      <a:solidFill>
                        <a:srgbClr val="CCCCCC"/>
                      </a:solidFill>
                      <a:prstDash val="solid"/>
                      <a:round/>
                      <a:headEnd len="sm" w="sm" type="none"/>
                      <a:tailEnd len="sm" w="sm" type="none"/>
                    </a:lnR>
                    <a:lnT cap="flat" cmpd="sng" w="12700">
                      <a:solidFill>
                        <a:srgbClr val="CCCCCC"/>
                      </a:solidFill>
                      <a:prstDash val="solid"/>
                      <a:round/>
                      <a:headEnd len="sm" w="sm" type="none"/>
                      <a:tailEnd len="sm" w="sm" type="none"/>
                    </a:lnT>
                    <a:lnB cap="flat" cmpd="sng" w="12700">
                      <a:solidFill>
                        <a:srgbClr val="CCCCCC"/>
                      </a:solidFill>
                      <a:prstDash val="solid"/>
                      <a:round/>
                      <a:headEnd len="sm" w="sm" type="none"/>
                      <a:tailEnd len="sm" w="sm" type="none"/>
                    </a:lnB>
                    <a:solidFill>
                      <a:srgbClr val="FFF2CC"/>
                    </a:solidFill>
                  </a:tcPr>
                </a:tc>
              </a:tr>
              <a:tr h="282125">
                <a:tc>
                  <a:txBody>
                    <a:bodyPr/>
                    <a:lstStyle/>
                    <a:p>
                      <a:pPr indent="0" lvl="0" marL="0" rtl="0" algn="l">
                        <a:lnSpc>
                          <a:spcPct val="100000"/>
                        </a:lnSpc>
                        <a:spcBef>
                          <a:spcPts val="0"/>
                        </a:spcBef>
                        <a:spcAft>
                          <a:spcPts val="0"/>
                        </a:spcAft>
                        <a:buNone/>
                      </a:pPr>
                      <a:r>
                        <a:rPr lang="en" sz="1100">
                          <a:latin typeface="Times New Roman"/>
                          <a:ea typeface="Times New Roman"/>
                          <a:cs typeface="Times New Roman"/>
                          <a:sym typeface="Times New Roman"/>
                        </a:rPr>
                        <a:t>Battery Powered</a:t>
                      </a:r>
                      <a:endParaRPr sz="1100">
                        <a:latin typeface="Times New Roman"/>
                        <a:ea typeface="Times New Roman"/>
                        <a:cs typeface="Times New Roman"/>
                        <a:sym typeface="Times New Roman"/>
                      </a:endParaRPr>
                    </a:p>
                  </a:txBody>
                  <a:tcPr marT="88900" marB="88900" marR="25400" marL="25400" anchor="b">
                    <a:lnL cap="flat" cmpd="sng" w="12700">
                      <a:solidFill>
                        <a:srgbClr val="CCCCCC"/>
                      </a:solidFill>
                      <a:prstDash val="solid"/>
                      <a:round/>
                      <a:headEnd len="sm" w="sm" type="none"/>
                      <a:tailEnd len="sm" w="sm" type="none"/>
                    </a:lnL>
                    <a:lnR cap="flat" cmpd="sng" w="12700">
                      <a:solidFill>
                        <a:srgbClr val="CCCCCC"/>
                      </a:solidFill>
                      <a:prstDash val="solid"/>
                      <a:round/>
                      <a:headEnd len="sm" w="sm" type="none"/>
                      <a:tailEnd len="sm" w="sm" type="none"/>
                    </a:lnR>
                    <a:lnT cap="flat" cmpd="sng" w="12700">
                      <a:solidFill>
                        <a:srgbClr val="CCCCCC"/>
                      </a:solidFill>
                      <a:prstDash val="solid"/>
                      <a:round/>
                      <a:headEnd len="sm" w="sm" type="none"/>
                      <a:tailEnd len="sm" w="sm" type="none"/>
                    </a:lnT>
                    <a:lnB cap="flat" cmpd="sng" w="12700">
                      <a:solidFill>
                        <a:srgbClr val="CCCCCC"/>
                      </a:solidFill>
                      <a:prstDash val="solid"/>
                      <a:round/>
                      <a:headEnd len="sm" w="sm" type="none"/>
                      <a:tailEnd len="sm" w="sm" type="none"/>
                    </a:lnB>
                    <a:solidFill>
                      <a:srgbClr val="FFF2CC"/>
                    </a:solidFill>
                  </a:tcPr>
                </a:tc>
                <a:tc>
                  <a:txBody>
                    <a:bodyPr/>
                    <a:lstStyle/>
                    <a:p>
                      <a:pPr indent="0" lvl="0" marL="0" rtl="0" algn="l">
                        <a:lnSpc>
                          <a:spcPct val="100000"/>
                        </a:lnSpc>
                        <a:spcBef>
                          <a:spcPts val="0"/>
                        </a:spcBef>
                        <a:spcAft>
                          <a:spcPts val="0"/>
                        </a:spcAft>
                        <a:buNone/>
                      </a:pPr>
                      <a:r>
                        <a:rPr lang="en" sz="1100">
                          <a:latin typeface="Times New Roman"/>
                          <a:ea typeface="Times New Roman"/>
                          <a:cs typeface="Times New Roman"/>
                          <a:sym typeface="Times New Roman"/>
                        </a:rPr>
                        <a:t>Rotational Torque Sensor</a:t>
                      </a:r>
                      <a:endParaRPr sz="1100">
                        <a:latin typeface="Times New Roman"/>
                        <a:ea typeface="Times New Roman"/>
                        <a:cs typeface="Times New Roman"/>
                        <a:sym typeface="Times New Roman"/>
                      </a:endParaRPr>
                    </a:p>
                  </a:txBody>
                  <a:tcPr marT="88900" marB="88900" marR="25400" marL="25400" anchor="b">
                    <a:lnL cap="flat" cmpd="sng" w="12700">
                      <a:solidFill>
                        <a:srgbClr val="CCCCCC"/>
                      </a:solidFill>
                      <a:prstDash val="solid"/>
                      <a:round/>
                      <a:headEnd len="sm" w="sm" type="none"/>
                      <a:tailEnd len="sm" w="sm" type="none"/>
                    </a:lnL>
                    <a:lnR cap="flat" cmpd="sng" w="12700">
                      <a:solidFill>
                        <a:srgbClr val="CCCCCC"/>
                      </a:solidFill>
                      <a:prstDash val="solid"/>
                      <a:round/>
                      <a:headEnd len="sm" w="sm" type="none"/>
                      <a:tailEnd len="sm" w="sm" type="none"/>
                    </a:lnR>
                    <a:lnT cap="flat" cmpd="sng" w="12700">
                      <a:solidFill>
                        <a:srgbClr val="CCCCCC"/>
                      </a:solidFill>
                      <a:prstDash val="solid"/>
                      <a:round/>
                      <a:headEnd len="sm" w="sm" type="none"/>
                      <a:tailEnd len="sm" w="sm" type="none"/>
                    </a:lnT>
                    <a:lnB cap="flat" cmpd="sng" w="12700">
                      <a:solidFill>
                        <a:srgbClr val="CCCCCC"/>
                      </a:solidFill>
                      <a:prstDash val="solid"/>
                      <a:round/>
                      <a:headEnd len="sm" w="sm" type="none"/>
                      <a:tailEnd len="sm" w="sm" type="none"/>
                    </a:lnB>
                    <a:solidFill>
                      <a:srgbClr val="FFF2CC"/>
                    </a:solidFill>
                  </a:tcPr>
                </a:tc>
                <a:tc>
                  <a:txBody>
                    <a:bodyPr/>
                    <a:lstStyle/>
                    <a:p>
                      <a:pPr indent="0" lvl="0" marL="0" rtl="0" algn="l">
                        <a:lnSpc>
                          <a:spcPct val="100000"/>
                        </a:lnSpc>
                        <a:spcBef>
                          <a:spcPts val="0"/>
                        </a:spcBef>
                        <a:spcAft>
                          <a:spcPts val="0"/>
                        </a:spcAft>
                        <a:buNone/>
                      </a:pPr>
                      <a:r>
                        <a:rPr lang="en" sz="1100">
                          <a:latin typeface="Times New Roman"/>
                          <a:ea typeface="Times New Roman"/>
                          <a:cs typeface="Times New Roman"/>
                          <a:sym typeface="Times New Roman"/>
                        </a:rPr>
                        <a:t>Hall Effect Probe</a:t>
                      </a:r>
                      <a:endParaRPr sz="1100">
                        <a:latin typeface="Times New Roman"/>
                        <a:ea typeface="Times New Roman"/>
                        <a:cs typeface="Times New Roman"/>
                        <a:sym typeface="Times New Roman"/>
                      </a:endParaRPr>
                    </a:p>
                  </a:txBody>
                  <a:tcPr marT="88900" marB="88900" marR="25400" marL="25400" anchor="b">
                    <a:lnL cap="flat" cmpd="sng" w="12700">
                      <a:solidFill>
                        <a:srgbClr val="CCCCCC"/>
                      </a:solidFill>
                      <a:prstDash val="solid"/>
                      <a:round/>
                      <a:headEnd len="sm" w="sm" type="none"/>
                      <a:tailEnd len="sm" w="sm" type="none"/>
                    </a:lnL>
                    <a:lnR cap="flat" cmpd="sng" w="12700">
                      <a:solidFill>
                        <a:srgbClr val="CCCCCC"/>
                      </a:solidFill>
                      <a:prstDash val="solid"/>
                      <a:round/>
                      <a:headEnd len="sm" w="sm" type="none"/>
                      <a:tailEnd len="sm" w="sm" type="none"/>
                    </a:lnR>
                    <a:lnT cap="flat" cmpd="sng" w="12700">
                      <a:solidFill>
                        <a:srgbClr val="CCCCCC"/>
                      </a:solidFill>
                      <a:prstDash val="solid"/>
                      <a:round/>
                      <a:headEnd len="sm" w="sm" type="none"/>
                      <a:tailEnd len="sm" w="sm" type="none"/>
                    </a:lnT>
                    <a:lnB cap="flat" cmpd="sng" w="12700">
                      <a:solidFill>
                        <a:srgbClr val="CCCCCC"/>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1100">
                          <a:latin typeface="Times New Roman"/>
                          <a:ea typeface="Times New Roman"/>
                          <a:cs typeface="Times New Roman"/>
                          <a:sym typeface="Times New Roman"/>
                        </a:rPr>
                        <a:t>Independent Casing</a:t>
                      </a:r>
                      <a:endParaRPr sz="1100">
                        <a:latin typeface="Times New Roman"/>
                        <a:ea typeface="Times New Roman"/>
                        <a:cs typeface="Times New Roman"/>
                        <a:sym typeface="Times New Roman"/>
                      </a:endParaRPr>
                    </a:p>
                  </a:txBody>
                  <a:tcPr marT="88900" marB="88900" marR="25400" marL="25400" anchor="b">
                    <a:lnL cap="flat" cmpd="sng" w="12700">
                      <a:solidFill>
                        <a:srgbClr val="CCCCCC"/>
                      </a:solidFill>
                      <a:prstDash val="solid"/>
                      <a:round/>
                      <a:headEnd len="sm" w="sm" type="none"/>
                      <a:tailEnd len="sm" w="sm" type="none"/>
                    </a:lnL>
                    <a:lnR cap="flat" cmpd="sng" w="12700">
                      <a:solidFill>
                        <a:srgbClr val="CCCCCC"/>
                      </a:solidFill>
                      <a:prstDash val="solid"/>
                      <a:round/>
                      <a:headEnd len="sm" w="sm" type="none"/>
                      <a:tailEnd len="sm" w="sm" type="none"/>
                    </a:lnR>
                    <a:lnT cap="flat" cmpd="sng" w="12700">
                      <a:solidFill>
                        <a:srgbClr val="CCCCCC"/>
                      </a:solidFill>
                      <a:prstDash val="solid"/>
                      <a:round/>
                      <a:headEnd len="sm" w="sm" type="none"/>
                      <a:tailEnd len="sm" w="sm" type="none"/>
                    </a:lnT>
                    <a:lnB cap="flat" cmpd="sng" w="12700">
                      <a:solidFill>
                        <a:srgbClr val="CCCCCC"/>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1100">
                          <a:latin typeface="Times New Roman"/>
                          <a:ea typeface="Times New Roman"/>
                          <a:cs typeface="Times New Roman"/>
                          <a:sym typeface="Times New Roman"/>
                        </a:rPr>
                        <a:t>Internet</a:t>
                      </a:r>
                      <a:endParaRPr sz="1100">
                        <a:latin typeface="Times New Roman"/>
                        <a:ea typeface="Times New Roman"/>
                        <a:cs typeface="Times New Roman"/>
                        <a:sym typeface="Times New Roman"/>
                      </a:endParaRPr>
                    </a:p>
                  </a:txBody>
                  <a:tcPr marT="88900" marB="88900" marR="25400" marL="25400" anchor="b">
                    <a:lnL cap="flat" cmpd="sng" w="12700">
                      <a:solidFill>
                        <a:srgbClr val="CCCCCC"/>
                      </a:solidFill>
                      <a:prstDash val="solid"/>
                      <a:round/>
                      <a:headEnd len="sm" w="sm" type="none"/>
                      <a:tailEnd len="sm" w="sm" type="none"/>
                    </a:lnL>
                    <a:lnR cap="flat" cmpd="sng" w="12700">
                      <a:solidFill>
                        <a:srgbClr val="CCCCCC"/>
                      </a:solidFill>
                      <a:prstDash val="solid"/>
                      <a:round/>
                      <a:headEnd len="sm" w="sm" type="none"/>
                      <a:tailEnd len="sm" w="sm" type="none"/>
                    </a:lnR>
                    <a:lnT cap="flat" cmpd="sng" w="12700">
                      <a:solidFill>
                        <a:srgbClr val="CCCCCC"/>
                      </a:solidFill>
                      <a:prstDash val="solid"/>
                      <a:round/>
                      <a:headEnd len="sm" w="sm" type="none"/>
                      <a:tailEnd len="sm" w="sm" type="none"/>
                    </a:lnT>
                    <a:lnB cap="flat" cmpd="sng" w="12700">
                      <a:solidFill>
                        <a:srgbClr val="CCCCCC"/>
                      </a:solidFill>
                      <a:prstDash val="solid"/>
                      <a:round/>
                      <a:headEnd len="sm" w="sm" type="none"/>
                      <a:tailEnd len="sm" w="sm" type="none"/>
                    </a:lnB>
                  </a:tcPr>
                </a:tc>
              </a:tr>
              <a:tr h="272575">
                <a:tc>
                  <a:txBody>
                    <a:bodyPr/>
                    <a:lstStyle/>
                    <a:p>
                      <a:pPr indent="0" lvl="0" marL="0" rtl="0" algn="l">
                        <a:lnSpc>
                          <a:spcPct val="100000"/>
                        </a:lnSpc>
                        <a:spcBef>
                          <a:spcPts val="0"/>
                        </a:spcBef>
                        <a:spcAft>
                          <a:spcPts val="0"/>
                        </a:spcAft>
                        <a:buNone/>
                      </a:pPr>
                      <a:r>
                        <a:rPr lang="en" sz="1100">
                          <a:latin typeface="Times New Roman"/>
                          <a:ea typeface="Times New Roman"/>
                          <a:cs typeface="Times New Roman"/>
                          <a:sym typeface="Times New Roman"/>
                        </a:rPr>
                        <a:t>Solar/ Renewably powered</a:t>
                      </a:r>
                      <a:endParaRPr sz="1100">
                        <a:latin typeface="Times New Roman"/>
                        <a:ea typeface="Times New Roman"/>
                        <a:cs typeface="Times New Roman"/>
                        <a:sym typeface="Times New Roman"/>
                      </a:endParaRPr>
                    </a:p>
                  </a:txBody>
                  <a:tcPr marT="88900" marB="88900" marR="25400" marL="25400" anchor="b">
                    <a:lnL cap="flat" cmpd="sng" w="12700">
                      <a:solidFill>
                        <a:srgbClr val="CCCCCC"/>
                      </a:solidFill>
                      <a:prstDash val="solid"/>
                      <a:round/>
                      <a:headEnd len="sm" w="sm" type="none"/>
                      <a:tailEnd len="sm" w="sm" type="none"/>
                    </a:lnL>
                    <a:lnR cap="flat" cmpd="sng" w="12700">
                      <a:solidFill>
                        <a:srgbClr val="CCCCCC"/>
                      </a:solidFill>
                      <a:prstDash val="solid"/>
                      <a:round/>
                      <a:headEnd len="sm" w="sm" type="none"/>
                      <a:tailEnd len="sm" w="sm" type="none"/>
                    </a:lnR>
                    <a:lnT cap="flat" cmpd="sng" w="12700">
                      <a:solidFill>
                        <a:srgbClr val="CCCCCC"/>
                      </a:solidFill>
                      <a:prstDash val="solid"/>
                      <a:round/>
                      <a:headEnd len="sm" w="sm" type="none"/>
                      <a:tailEnd len="sm" w="sm" type="none"/>
                    </a:lnT>
                    <a:lnB cap="flat" cmpd="sng" w="12700">
                      <a:solidFill>
                        <a:srgbClr val="CCCCCC"/>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1100">
                          <a:latin typeface="Times New Roman"/>
                          <a:ea typeface="Times New Roman"/>
                          <a:cs typeface="Times New Roman"/>
                          <a:sym typeface="Times New Roman"/>
                        </a:rPr>
                        <a:t>Washer Strain Gages</a:t>
                      </a:r>
                      <a:endParaRPr sz="1100">
                        <a:latin typeface="Times New Roman"/>
                        <a:ea typeface="Times New Roman"/>
                        <a:cs typeface="Times New Roman"/>
                        <a:sym typeface="Times New Roman"/>
                      </a:endParaRPr>
                    </a:p>
                  </a:txBody>
                  <a:tcPr marT="88900" marB="88900" marR="25400" marL="25400" anchor="b">
                    <a:lnL cap="flat" cmpd="sng" w="12700">
                      <a:solidFill>
                        <a:srgbClr val="CCCCCC"/>
                      </a:solidFill>
                      <a:prstDash val="solid"/>
                      <a:round/>
                      <a:headEnd len="sm" w="sm" type="none"/>
                      <a:tailEnd len="sm" w="sm" type="none"/>
                    </a:lnL>
                    <a:lnR cap="flat" cmpd="sng" w="12700">
                      <a:solidFill>
                        <a:srgbClr val="CCCCCC"/>
                      </a:solidFill>
                      <a:prstDash val="solid"/>
                      <a:round/>
                      <a:headEnd len="sm" w="sm" type="none"/>
                      <a:tailEnd len="sm" w="sm" type="none"/>
                    </a:lnR>
                    <a:lnT cap="flat" cmpd="sng" w="12700">
                      <a:solidFill>
                        <a:srgbClr val="CCCCCC"/>
                      </a:solidFill>
                      <a:prstDash val="solid"/>
                      <a:round/>
                      <a:headEnd len="sm" w="sm" type="none"/>
                      <a:tailEnd len="sm" w="sm" type="none"/>
                    </a:lnT>
                    <a:lnB cap="flat" cmpd="sng" w="12700">
                      <a:solidFill>
                        <a:srgbClr val="CCCCCC"/>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1100">
                          <a:latin typeface="Times New Roman"/>
                          <a:ea typeface="Times New Roman"/>
                          <a:cs typeface="Times New Roman"/>
                          <a:sym typeface="Times New Roman"/>
                        </a:rPr>
                        <a:t>Flow meters</a:t>
                      </a:r>
                      <a:endParaRPr sz="1100">
                        <a:latin typeface="Times New Roman"/>
                        <a:ea typeface="Times New Roman"/>
                        <a:cs typeface="Times New Roman"/>
                        <a:sym typeface="Times New Roman"/>
                      </a:endParaRPr>
                    </a:p>
                  </a:txBody>
                  <a:tcPr marT="88900" marB="88900" marR="25400" marL="25400" anchor="b">
                    <a:lnL cap="flat" cmpd="sng" w="12700">
                      <a:solidFill>
                        <a:srgbClr val="CCCCCC"/>
                      </a:solidFill>
                      <a:prstDash val="solid"/>
                      <a:round/>
                      <a:headEnd len="sm" w="sm" type="none"/>
                      <a:tailEnd len="sm" w="sm" type="none"/>
                    </a:lnL>
                    <a:lnR cap="flat" cmpd="sng" w="12700">
                      <a:solidFill>
                        <a:srgbClr val="CCCCCC"/>
                      </a:solidFill>
                      <a:prstDash val="solid"/>
                      <a:round/>
                      <a:headEnd len="sm" w="sm" type="none"/>
                      <a:tailEnd len="sm" w="sm" type="none"/>
                    </a:lnR>
                    <a:lnT cap="flat" cmpd="sng" w="12700">
                      <a:solidFill>
                        <a:srgbClr val="CCCCCC"/>
                      </a:solidFill>
                      <a:prstDash val="solid"/>
                      <a:round/>
                      <a:headEnd len="sm" w="sm" type="none"/>
                      <a:tailEnd len="sm" w="sm" type="none"/>
                    </a:lnT>
                    <a:lnB cap="flat" cmpd="sng" w="12700">
                      <a:solidFill>
                        <a:srgbClr val="CCCCCC"/>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1100">
                          <a:latin typeface="Times New Roman"/>
                          <a:ea typeface="Times New Roman"/>
                          <a:cs typeface="Times New Roman"/>
                          <a:sym typeface="Times New Roman"/>
                        </a:rPr>
                        <a:t>Casing for actuator</a:t>
                      </a:r>
                      <a:endParaRPr sz="1100">
                        <a:latin typeface="Times New Roman"/>
                        <a:ea typeface="Times New Roman"/>
                        <a:cs typeface="Times New Roman"/>
                        <a:sym typeface="Times New Roman"/>
                      </a:endParaRPr>
                    </a:p>
                  </a:txBody>
                  <a:tcPr marT="88900" marB="88900" marR="25400" marL="25400" anchor="b">
                    <a:lnL cap="flat" cmpd="sng" w="12700">
                      <a:solidFill>
                        <a:srgbClr val="CCCCCC"/>
                      </a:solidFill>
                      <a:prstDash val="solid"/>
                      <a:round/>
                      <a:headEnd len="sm" w="sm" type="none"/>
                      <a:tailEnd len="sm" w="sm" type="none"/>
                    </a:lnL>
                    <a:lnR cap="flat" cmpd="sng" w="12700">
                      <a:solidFill>
                        <a:srgbClr val="CCCCCC"/>
                      </a:solidFill>
                      <a:prstDash val="solid"/>
                      <a:round/>
                      <a:headEnd len="sm" w="sm" type="none"/>
                      <a:tailEnd len="sm" w="sm" type="none"/>
                    </a:lnR>
                    <a:lnT cap="flat" cmpd="sng" w="12700">
                      <a:solidFill>
                        <a:srgbClr val="CCCCCC"/>
                      </a:solidFill>
                      <a:prstDash val="solid"/>
                      <a:round/>
                      <a:headEnd len="sm" w="sm" type="none"/>
                      <a:tailEnd len="sm" w="sm" type="none"/>
                    </a:lnT>
                    <a:lnB cap="flat" cmpd="sng" w="12700">
                      <a:solidFill>
                        <a:srgbClr val="CCCCCC"/>
                      </a:solidFill>
                      <a:prstDash val="solid"/>
                      <a:round/>
                      <a:headEnd len="sm" w="sm" type="none"/>
                      <a:tailEnd len="sm" w="sm" type="none"/>
                    </a:lnB>
                    <a:solidFill>
                      <a:srgbClr val="FFF2CC"/>
                    </a:solidFill>
                  </a:tcPr>
                </a:tc>
                <a:tc>
                  <a:txBody>
                    <a:bodyPr/>
                    <a:lstStyle/>
                    <a:p>
                      <a:pPr indent="0" lvl="0" marL="0" rtl="0" algn="l">
                        <a:lnSpc>
                          <a:spcPct val="100000"/>
                        </a:lnSpc>
                        <a:spcBef>
                          <a:spcPts val="0"/>
                        </a:spcBef>
                        <a:spcAft>
                          <a:spcPts val="0"/>
                        </a:spcAft>
                        <a:buNone/>
                      </a:pPr>
                      <a:r>
                        <a:rPr lang="en" sz="1100">
                          <a:latin typeface="Times New Roman"/>
                          <a:ea typeface="Times New Roman"/>
                          <a:cs typeface="Times New Roman"/>
                          <a:sym typeface="Times New Roman"/>
                        </a:rPr>
                        <a:t>Light Indicator</a:t>
                      </a:r>
                      <a:endParaRPr sz="1100">
                        <a:latin typeface="Times New Roman"/>
                        <a:ea typeface="Times New Roman"/>
                        <a:cs typeface="Times New Roman"/>
                        <a:sym typeface="Times New Roman"/>
                      </a:endParaRPr>
                    </a:p>
                  </a:txBody>
                  <a:tcPr marT="88900" marB="88900" marR="25400" marL="25400" anchor="b">
                    <a:lnL cap="flat" cmpd="sng" w="12700">
                      <a:solidFill>
                        <a:srgbClr val="CCCCCC"/>
                      </a:solidFill>
                      <a:prstDash val="solid"/>
                      <a:round/>
                      <a:headEnd len="sm" w="sm" type="none"/>
                      <a:tailEnd len="sm" w="sm" type="none"/>
                    </a:lnL>
                    <a:lnR cap="flat" cmpd="sng" w="12700">
                      <a:solidFill>
                        <a:srgbClr val="CCCCCC"/>
                      </a:solidFill>
                      <a:prstDash val="solid"/>
                      <a:round/>
                      <a:headEnd len="sm" w="sm" type="none"/>
                      <a:tailEnd len="sm" w="sm" type="none"/>
                    </a:lnR>
                    <a:lnT cap="flat" cmpd="sng" w="12700">
                      <a:solidFill>
                        <a:srgbClr val="CCCCCC"/>
                      </a:solidFill>
                      <a:prstDash val="solid"/>
                      <a:round/>
                      <a:headEnd len="sm" w="sm" type="none"/>
                      <a:tailEnd len="sm" w="sm" type="none"/>
                    </a:lnT>
                    <a:lnB cap="flat" cmpd="sng" w="12700">
                      <a:solidFill>
                        <a:srgbClr val="CCCCCC"/>
                      </a:solidFill>
                      <a:prstDash val="solid"/>
                      <a:round/>
                      <a:headEnd len="sm" w="sm" type="none"/>
                      <a:tailEnd len="sm" w="sm" type="none"/>
                    </a:lnB>
                  </a:tcPr>
                </a:tc>
              </a:tr>
              <a:tr h="100000">
                <a:tc>
                  <a:txBody>
                    <a:bodyPr/>
                    <a:lstStyle/>
                    <a:p>
                      <a:pPr indent="0" lvl="0" marL="0" rtl="0" algn="l">
                        <a:lnSpc>
                          <a:spcPct val="100000"/>
                        </a:lnSpc>
                        <a:spcBef>
                          <a:spcPts val="0"/>
                        </a:spcBef>
                        <a:spcAft>
                          <a:spcPts val="0"/>
                        </a:spcAft>
                        <a:buNone/>
                      </a:pPr>
                      <a:r>
                        <a:t/>
                      </a:r>
                      <a:endParaRPr sz="1100">
                        <a:latin typeface="Times New Roman"/>
                        <a:ea typeface="Times New Roman"/>
                        <a:cs typeface="Times New Roman"/>
                        <a:sym typeface="Times New Roman"/>
                      </a:endParaRPr>
                    </a:p>
                  </a:txBody>
                  <a:tcPr marT="88900" marB="88900" marR="25400" marL="25400" anchor="b">
                    <a:lnL cap="flat" cmpd="sng" w="12700">
                      <a:solidFill>
                        <a:srgbClr val="CCCCCC"/>
                      </a:solidFill>
                      <a:prstDash val="solid"/>
                      <a:round/>
                      <a:headEnd len="sm" w="sm" type="none"/>
                      <a:tailEnd len="sm" w="sm" type="none"/>
                    </a:lnL>
                    <a:lnR cap="flat" cmpd="sng" w="12700">
                      <a:solidFill>
                        <a:srgbClr val="CCCCCC"/>
                      </a:solidFill>
                      <a:prstDash val="solid"/>
                      <a:round/>
                      <a:headEnd len="sm" w="sm" type="none"/>
                      <a:tailEnd len="sm" w="sm" type="none"/>
                    </a:lnR>
                    <a:lnT cap="flat" cmpd="sng" w="12700">
                      <a:solidFill>
                        <a:srgbClr val="CCCCCC"/>
                      </a:solidFill>
                      <a:prstDash val="solid"/>
                      <a:round/>
                      <a:headEnd len="sm" w="sm" type="none"/>
                      <a:tailEnd len="sm" w="sm" type="none"/>
                    </a:lnT>
                    <a:lnB cap="flat" cmpd="sng" w="12700">
                      <a:solidFill>
                        <a:srgbClr val="CCCCCC"/>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1100">
                          <a:latin typeface="Times New Roman"/>
                          <a:ea typeface="Times New Roman"/>
                          <a:cs typeface="Times New Roman"/>
                          <a:sym typeface="Times New Roman"/>
                        </a:rPr>
                        <a:t>Force Sensors</a:t>
                      </a:r>
                      <a:endParaRPr sz="1100">
                        <a:latin typeface="Times New Roman"/>
                        <a:ea typeface="Times New Roman"/>
                        <a:cs typeface="Times New Roman"/>
                        <a:sym typeface="Times New Roman"/>
                      </a:endParaRPr>
                    </a:p>
                  </a:txBody>
                  <a:tcPr marT="88900" marB="88900" marR="25400" marL="25400" anchor="b">
                    <a:lnL cap="flat" cmpd="sng" w="12700">
                      <a:solidFill>
                        <a:srgbClr val="CCCCCC"/>
                      </a:solidFill>
                      <a:prstDash val="solid"/>
                      <a:round/>
                      <a:headEnd len="sm" w="sm" type="none"/>
                      <a:tailEnd len="sm" w="sm" type="none"/>
                    </a:lnL>
                    <a:lnR cap="flat" cmpd="sng" w="12700">
                      <a:solidFill>
                        <a:srgbClr val="CCCCCC"/>
                      </a:solidFill>
                      <a:prstDash val="solid"/>
                      <a:round/>
                      <a:headEnd len="sm" w="sm" type="none"/>
                      <a:tailEnd len="sm" w="sm" type="none"/>
                    </a:lnR>
                    <a:lnT cap="flat" cmpd="sng" w="12700">
                      <a:solidFill>
                        <a:srgbClr val="CCCCCC"/>
                      </a:solidFill>
                      <a:prstDash val="solid"/>
                      <a:round/>
                      <a:headEnd len="sm" w="sm" type="none"/>
                      <a:tailEnd len="sm" w="sm" type="none"/>
                    </a:lnT>
                    <a:lnB cap="flat" cmpd="sng" w="12700">
                      <a:solidFill>
                        <a:srgbClr val="CCCCCC"/>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1100">
                          <a:latin typeface="Times New Roman"/>
                          <a:ea typeface="Times New Roman"/>
                          <a:cs typeface="Times New Roman"/>
                          <a:sym typeface="Times New Roman"/>
                        </a:rPr>
                        <a:t>Magnetic Fields</a:t>
                      </a:r>
                      <a:endParaRPr sz="1100">
                        <a:latin typeface="Times New Roman"/>
                        <a:ea typeface="Times New Roman"/>
                        <a:cs typeface="Times New Roman"/>
                        <a:sym typeface="Times New Roman"/>
                      </a:endParaRPr>
                    </a:p>
                  </a:txBody>
                  <a:tcPr marT="88900" marB="88900" marR="25400" marL="25400" anchor="b">
                    <a:lnL cap="flat" cmpd="sng" w="12700">
                      <a:solidFill>
                        <a:srgbClr val="CCCCCC"/>
                      </a:solidFill>
                      <a:prstDash val="solid"/>
                      <a:round/>
                      <a:headEnd len="sm" w="sm" type="none"/>
                      <a:tailEnd len="sm" w="sm" type="none"/>
                    </a:lnL>
                    <a:lnR cap="flat" cmpd="sng" w="12700">
                      <a:solidFill>
                        <a:srgbClr val="CCCCCC"/>
                      </a:solidFill>
                      <a:prstDash val="solid"/>
                      <a:round/>
                      <a:headEnd len="sm" w="sm" type="none"/>
                      <a:tailEnd len="sm" w="sm" type="none"/>
                    </a:lnR>
                    <a:lnT cap="flat" cmpd="sng" w="12700">
                      <a:solidFill>
                        <a:srgbClr val="CCCCCC"/>
                      </a:solidFill>
                      <a:prstDash val="solid"/>
                      <a:round/>
                      <a:headEnd len="sm" w="sm" type="none"/>
                      <a:tailEnd len="sm" w="sm" type="none"/>
                    </a:lnT>
                    <a:lnB cap="flat" cmpd="sng" w="12700">
                      <a:solidFill>
                        <a:srgbClr val="CCCCCC"/>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t/>
                      </a:r>
                      <a:endParaRPr sz="1100">
                        <a:latin typeface="Times New Roman"/>
                        <a:ea typeface="Times New Roman"/>
                        <a:cs typeface="Times New Roman"/>
                        <a:sym typeface="Times New Roman"/>
                      </a:endParaRPr>
                    </a:p>
                  </a:txBody>
                  <a:tcPr marT="88900" marB="88900" marR="25400" marL="25400" anchor="b">
                    <a:lnL cap="flat" cmpd="sng" w="12700">
                      <a:solidFill>
                        <a:srgbClr val="CCCCCC"/>
                      </a:solidFill>
                      <a:prstDash val="solid"/>
                      <a:round/>
                      <a:headEnd len="sm" w="sm" type="none"/>
                      <a:tailEnd len="sm" w="sm" type="none"/>
                    </a:lnL>
                    <a:lnR cap="flat" cmpd="sng" w="12700">
                      <a:solidFill>
                        <a:srgbClr val="CCCCCC"/>
                      </a:solidFill>
                      <a:prstDash val="solid"/>
                      <a:round/>
                      <a:headEnd len="sm" w="sm" type="none"/>
                      <a:tailEnd len="sm" w="sm" type="none"/>
                    </a:lnR>
                    <a:lnT cap="flat" cmpd="sng" w="12700">
                      <a:solidFill>
                        <a:srgbClr val="CCCCCC"/>
                      </a:solidFill>
                      <a:prstDash val="solid"/>
                      <a:round/>
                      <a:headEnd len="sm" w="sm" type="none"/>
                      <a:tailEnd len="sm" w="sm" type="none"/>
                    </a:lnT>
                    <a:lnB cap="flat" cmpd="sng" w="12700">
                      <a:solidFill>
                        <a:srgbClr val="CCCCCC"/>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1100">
                          <a:latin typeface="Times New Roman"/>
                          <a:ea typeface="Times New Roman"/>
                          <a:cs typeface="Times New Roman"/>
                          <a:sym typeface="Times New Roman"/>
                        </a:rPr>
                        <a:t>Sound Indicator</a:t>
                      </a:r>
                      <a:endParaRPr sz="1100">
                        <a:latin typeface="Times New Roman"/>
                        <a:ea typeface="Times New Roman"/>
                        <a:cs typeface="Times New Roman"/>
                        <a:sym typeface="Times New Roman"/>
                      </a:endParaRPr>
                    </a:p>
                  </a:txBody>
                  <a:tcPr marT="88900" marB="88900" marR="25400" marL="25400" anchor="b">
                    <a:lnL cap="flat" cmpd="sng" w="12700">
                      <a:solidFill>
                        <a:srgbClr val="CCCCCC"/>
                      </a:solidFill>
                      <a:prstDash val="solid"/>
                      <a:round/>
                      <a:headEnd len="sm" w="sm" type="none"/>
                      <a:tailEnd len="sm" w="sm" type="none"/>
                    </a:lnL>
                    <a:lnR cap="flat" cmpd="sng" w="12700">
                      <a:solidFill>
                        <a:srgbClr val="CCCCCC"/>
                      </a:solidFill>
                      <a:prstDash val="solid"/>
                      <a:round/>
                      <a:headEnd len="sm" w="sm" type="none"/>
                      <a:tailEnd len="sm" w="sm" type="none"/>
                    </a:lnR>
                    <a:lnT cap="flat" cmpd="sng" w="12700">
                      <a:solidFill>
                        <a:srgbClr val="CCCCCC"/>
                      </a:solidFill>
                      <a:prstDash val="solid"/>
                      <a:round/>
                      <a:headEnd len="sm" w="sm" type="none"/>
                      <a:tailEnd len="sm" w="sm" type="none"/>
                    </a:lnT>
                    <a:lnB cap="flat" cmpd="sng" w="12700">
                      <a:solidFill>
                        <a:srgbClr val="CCCCCC"/>
                      </a:solidFill>
                      <a:prstDash val="solid"/>
                      <a:round/>
                      <a:headEnd len="sm" w="sm" type="none"/>
                      <a:tailEnd len="sm" w="sm" type="none"/>
                    </a:lnB>
                  </a:tcPr>
                </a:tc>
              </a:tr>
            </a:tbl>
          </a:graphicData>
        </a:graphic>
      </p:graphicFrame>
      <p:sp>
        <p:nvSpPr>
          <p:cNvPr id="218" name="Google Shape;218;p27"/>
          <p:cNvSpPr txBox="1"/>
          <p:nvPr/>
        </p:nvSpPr>
        <p:spPr>
          <a:xfrm>
            <a:off x="409200" y="3691625"/>
            <a:ext cx="8197800" cy="85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latin typeface="Calibri"/>
                <a:ea typeface="Calibri"/>
                <a:cs typeface="Calibri"/>
                <a:sym typeface="Calibri"/>
              </a:rPr>
              <a:t>Concept: </a:t>
            </a:r>
            <a:r>
              <a:rPr lang="en">
                <a:latin typeface="Calibri"/>
                <a:ea typeface="Calibri"/>
                <a:cs typeface="Calibri"/>
                <a:sym typeface="Calibri"/>
              </a:rPr>
              <a:t>Embed a rotational torque sensor within actuator casing with Data </a:t>
            </a:r>
            <a:r>
              <a:rPr lang="en">
                <a:latin typeface="Calibri"/>
                <a:ea typeface="Calibri"/>
                <a:cs typeface="Calibri"/>
                <a:sym typeface="Calibri"/>
              </a:rPr>
              <a:t>Acquisition</a:t>
            </a:r>
            <a:r>
              <a:rPr lang="en">
                <a:latin typeface="Calibri"/>
                <a:ea typeface="Calibri"/>
                <a:cs typeface="Calibri"/>
                <a:sym typeface="Calibri"/>
              </a:rPr>
              <a:t>. When the actuator is toggled, the rotational torque sensor measures the applied force. A calibrated potentiometer applied to the ball of the valve (Wired to DAQ inside actuator casing) detects the exact change in potential of the system as the stem rotates, and determines the true position.</a:t>
            </a:r>
            <a:endParaRPr>
              <a:latin typeface="Calibri"/>
              <a:ea typeface="Calibri"/>
              <a:cs typeface="Calibri"/>
              <a:sym typeface="Calibri"/>
            </a:endParaRPr>
          </a:p>
        </p:txBody>
      </p:sp>
      <p:sp>
        <p:nvSpPr>
          <p:cNvPr id="219" name="Google Shape;219;p27"/>
          <p:cNvSpPr txBox="1"/>
          <p:nvPr>
            <p:ph idx="12" type="sldNum"/>
          </p:nvPr>
        </p:nvSpPr>
        <p:spPr>
          <a:xfrm>
            <a:off x="6553200" y="4767265"/>
            <a:ext cx="21336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28"/>
          <p:cNvSpPr txBox="1"/>
          <p:nvPr>
            <p:ph type="title"/>
          </p:nvPr>
        </p:nvSpPr>
        <p:spPr>
          <a:xfrm>
            <a:off x="482600" y="76201"/>
            <a:ext cx="5765700" cy="857400"/>
          </a:xfrm>
          <a:prstGeom prst="rect">
            <a:avLst/>
          </a:prstGeom>
        </p:spPr>
        <p:txBody>
          <a:bodyPr anchorCtr="0" anchor="ctr" bIns="34275" lIns="68575" spcFirstLastPara="1" rIns="68575" wrap="square" tIns="34275">
            <a:normAutofit fontScale="90000"/>
          </a:bodyPr>
          <a:lstStyle/>
          <a:p>
            <a:pPr indent="0" lvl="0" marL="0" rtl="0" algn="l">
              <a:spcBef>
                <a:spcPts val="0"/>
              </a:spcBef>
              <a:spcAft>
                <a:spcPts val="0"/>
              </a:spcAft>
              <a:buNone/>
            </a:pPr>
            <a:r>
              <a:rPr lang="en"/>
              <a:t>Design Refinement - Position</a:t>
            </a:r>
            <a:endParaRPr/>
          </a:p>
        </p:txBody>
      </p:sp>
      <p:graphicFrame>
        <p:nvGraphicFramePr>
          <p:cNvPr id="225" name="Google Shape;225;p28"/>
          <p:cNvGraphicFramePr/>
          <p:nvPr/>
        </p:nvGraphicFramePr>
        <p:xfrm>
          <a:off x="236500" y="1078175"/>
          <a:ext cx="3000000" cy="3000000"/>
        </p:xfrm>
        <a:graphic>
          <a:graphicData uri="http://schemas.openxmlformats.org/drawingml/2006/table">
            <a:tbl>
              <a:tblPr>
                <a:noFill/>
                <a:tableStyleId>{DB7E53EB-A604-49DD-8625-2D7F69B510B6}</a:tableStyleId>
              </a:tblPr>
              <a:tblGrid>
                <a:gridCol w="667000"/>
                <a:gridCol w="667000"/>
                <a:gridCol w="667000"/>
                <a:gridCol w="667000"/>
                <a:gridCol w="667000"/>
                <a:gridCol w="667000"/>
                <a:gridCol w="667000"/>
                <a:gridCol w="667000"/>
                <a:gridCol w="667000"/>
                <a:gridCol w="667000"/>
                <a:gridCol w="667000"/>
                <a:gridCol w="667000"/>
                <a:gridCol w="667000"/>
              </a:tblGrid>
              <a:tr h="562425">
                <a:tc>
                  <a:txBody>
                    <a:bodyPr/>
                    <a:lstStyle/>
                    <a:p>
                      <a:pPr indent="0" lvl="0" marL="0" rtl="0" algn="l">
                        <a:lnSpc>
                          <a:spcPct val="115000"/>
                        </a:lnSpc>
                        <a:spcBef>
                          <a:spcPts val="0"/>
                        </a:spcBef>
                        <a:spcAft>
                          <a:spcPts val="0"/>
                        </a:spcAft>
                        <a:buNone/>
                      </a:pPr>
                      <a:r>
                        <a:rPr b="1" lang="en" sz="800">
                          <a:latin typeface="Times New Roman"/>
                          <a:ea typeface="Times New Roman"/>
                          <a:cs typeface="Times New Roman"/>
                          <a:sym typeface="Times New Roman"/>
                        </a:rPr>
                        <a:t>VALVE POSITION</a:t>
                      </a:r>
                      <a:endParaRPr b="1" sz="800">
                        <a:latin typeface="Times New Roman"/>
                        <a:ea typeface="Times New Roman"/>
                        <a:cs typeface="Times New Roman"/>
                        <a:sym typeface="Times New Roman"/>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A4C2F4"/>
                    </a:solidFill>
                  </a:tcPr>
                </a:tc>
                <a:tc>
                  <a:txBody>
                    <a:bodyPr/>
                    <a:lstStyle/>
                    <a:p>
                      <a:pPr indent="0" lvl="0" marL="0" rtl="0" algn="l">
                        <a:lnSpc>
                          <a:spcPct val="115000"/>
                        </a:lnSpc>
                        <a:spcBef>
                          <a:spcPts val="0"/>
                        </a:spcBef>
                        <a:spcAft>
                          <a:spcPts val="0"/>
                        </a:spcAft>
                        <a:buNone/>
                      </a:pPr>
                      <a:r>
                        <a:rPr b="1" lang="en" sz="800">
                          <a:latin typeface="Times New Roman"/>
                          <a:ea typeface="Times New Roman"/>
                          <a:cs typeface="Times New Roman"/>
                          <a:sym typeface="Times New Roman"/>
                        </a:rPr>
                        <a:t>Imp</a:t>
                      </a:r>
                      <a:endParaRPr b="1" sz="800">
                        <a:latin typeface="Times New Roman"/>
                        <a:ea typeface="Times New Roman"/>
                        <a:cs typeface="Times New Roman"/>
                        <a:sym typeface="Times New Roman"/>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A4C2F4"/>
                    </a:solidFill>
                  </a:tcPr>
                </a:tc>
                <a:tc>
                  <a:txBody>
                    <a:bodyPr/>
                    <a:lstStyle/>
                    <a:p>
                      <a:pPr indent="0" lvl="0" marL="0" rtl="0" algn="l">
                        <a:lnSpc>
                          <a:spcPct val="115000"/>
                        </a:lnSpc>
                        <a:spcBef>
                          <a:spcPts val="0"/>
                        </a:spcBef>
                        <a:spcAft>
                          <a:spcPts val="0"/>
                        </a:spcAft>
                        <a:buNone/>
                      </a:pPr>
                      <a:r>
                        <a:rPr b="1" lang="en" sz="800">
                          <a:latin typeface="Times New Roman"/>
                          <a:ea typeface="Times New Roman"/>
                          <a:cs typeface="Times New Roman"/>
                          <a:sym typeface="Times New Roman"/>
                        </a:rPr>
                        <a:t>Measure turbulence at interface</a:t>
                      </a:r>
                      <a:endParaRPr b="1" sz="800">
                        <a:latin typeface="Times New Roman"/>
                        <a:ea typeface="Times New Roman"/>
                        <a:cs typeface="Times New Roman"/>
                        <a:sym typeface="Times New Roman"/>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A4C2F4"/>
                    </a:solidFill>
                  </a:tcPr>
                </a:tc>
                <a:tc>
                  <a:txBody>
                    <a:bodyPr/>
                    <a:lstStyle/>
                    <a:p>
                      <a:pPr indent="0" lvl="0" marL="0" rtl="0" algn="l">
                        <a:lnSpc>
                          <a:spcPct val="115000"/>
                        </a:lnSpc>
                        <a:spcBef>
                          <a:spcPts val="0"/>
                        </a:spcBef>
                        <a:spcAft>
                          <a:spcPts val="0"/>
                        </a:spcAft>
                        <a:buNone/>
                      </a:pPr>
                      <a:r>
                        <a:rPr b="1" lang="en" sz="800">
                          <a:latin typeface="Times New Roman"/>
                          <a:ea typeface="Times New Roman"/>
                          <a:cs typeface="Times New Roman"/>
                          <a:sym typeface="Times New Roman"/>
                        </a:rPr>
                        <a:t>Potentiometer</a:t>
                      </a:r>
                      <a:endParaRPr b="1" sz="800">
                        <a:latin typeface="Times New Roman"/>
                        <a:ea typeface="Times New Roman"/>
                        <a:cs typeface="Times New Roman"/>
                        <a:sym typeface="Times New Roman"/>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A4C2F4"/>
                    </a:solidFill>
                  </a:tcPr>
                </a:tc>
                <a:tc>
                  <a:txBody>
                    <a:bodyPr/>
                    <a:lstStyle/>
                    <a:p>
                      <a:pPr indent="0" lvl="0" marL="0" rtl="0" algn="l">
                        <a:lnSpc>
                          <a:spcPct val="115000"/>
                        </a:lnSpc>
                        <a:spcBef>
                          <a:spcPts val="0"/>
                        </a:spcBef>
                        <a:spcAft>
                          <a:spcPts val="0"/>
                        </a:spcAft>
                        <a:buNone/>
                      </a:pPr>
                      <a:r>
                        <a:rPr b="1" lang="en" sz="800">
                          <a:latin typeface="Times New Roman"/>
                          <a:ea typeface="Times New Roman"/>
                          <a:cs typeface="Times New Roman"/>
                          <a:sym typeface="Times New Roman"/>
                        </a:rPr>
                        <a:t>Pinholes in the Ball valve</a:t>
                      </a:r>
                      <a:endParaRPr b="1" sz="800">
                        <a:latin typeface="Times New Roman"/>
                        <a:ea typeface="Times New Roman"/>
                        <a:cs typeface="Times New Roman"/>
                        <a:sym typeface="Times New Roman"/>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A4C2F4"/>
                    </a:solidFill>
                  </a:tcPr>
                </a:tc>
                <a:tc>
                  <a:txBody>
                    <a:bodyPr/>
                    <a:lstStyle/>
                    <a:p>
                      <a:pPr indent="0" lvl="0" marL="0" rtl="0" algn="l">
                        <a:lnSpc>
                          <a:spcPct val="115000"/>
                        </a:lnSpc>
                        <a:spcBef>
                          <a:spcPts val="0"/>
                        </a:spcBef>
                        <a:spcAft>
                          <a:spcPts val="0"/>
                        </a:spcAft>
                        <a:buNone/>
                      </a:pPr>
                      <a:r>
                        <a:rPr b="1" lang="en" sz="800">
                          <a:latin typeface="Times New Roman"/>
                          <a:ea typeface="Times New Roman"/>
                          <a:cs typeface="Times New Roman"/>
                          <a:sym typeface="Times New Roman"/>
                        </a:rPr>
                        <a:t>Inductive proximity sensor</a:t>
                      </a:r>
                      <a:endParaRPr b="1" sz="800">
                        <a:latin typeface="Times New Roman"/>
                        <a:ea typeface="Times New Roman"/>
                        <a:cs typeface="Times New Roman"/>
                        <a:sym typeface="Times New Roman"/>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A4C2F4"/>
                    </a:solidFill>
                  </a:tcPr>
                </a:tc>
                <a:tc>
                  <a:txBody>
                    <a:bodyPr/>
                    <a:lstStyle/>
                    <a:p>
                      <a:pPr indent="0" lvl="0" marL="0" rtl="0" algn="l">
                        <a:lnSpc>
                          <a:spcPct val="115000"/>
                        </a:lnSpc>
                        <a:spcBef>
                          <a:spcPts val="0"/>
                        </a:spcBef>
                        <a:spcAft>
                          <a:spcPts val="0"/>
                        </a:spcAft>
                        <a:buNone/>
                      </a:pPr>
                      <a:r>
                        <a:rPr b="1" lang="en" sz="800">
                          <a:latin typeface="Times New Roman"/>
                          <a:ea typeface="Times New Roman"/>
                          <a:cs typeface="Times New Roman"/>
                          <a:sym typeface="Times New Roman"/>
                        </a:rPr>
                        <a:t>Echolocation</a:t>
                      </a:r>
                      <a:endParaRPr b="1" sz="800">
                        <a:latin typeface="Times New Roman"/>
                        <a:ea typeface="Times New Roman"/>
                        <a:cs typeface="Times New Roman"/>
                        <a:sym typeface="Times New Roman"/>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A4C2F4"/>
                    </a:solidFill>
                  </a:tcPr>
                </a:tc>
                <a:tc>
                  <a:txBody>
                    <a:bodyPr/>
                    <a:lstStyle/>
                    <a:p>
                      <a:pPr indent="0" lvl="0" marL="0" rtl="0" algn="l">
                        <a:lnSpc>
                          <a:spcPct val="115000"/>
                        </a:lnSpc>
                        <a:spcBef>
                          <a:spcPts val="0"/>
                        </a:spcBef>
                        <a:spcAft>
                          <a:spcPts val="0"/>
                        </a:spcAft>
                        <a:buNone/>
                      </a:pPr>
                      <a:r>
                        <a:rPr b="1" lang="en" sz="800">
                          <a:latin typeface="Times New Roman"/>
                          <a:ea typeface="Times New Roman"/>
                          <a:cs typeface="Times New Roman"/>
                          <a:sym typeface="Times New Roman"/>
                        </a:rPr>
                        <a:t>Radar</a:t>
                      </a:r>
                      <a:endParaRPr b="1" sz="800">
                        <a:latin typeface="Times New Roman"/>
                        <a:ea typeface="Times New Roman"/>
                        <a:cs typeface="Times New Roman"/>
                        <a:sym typeface="Times New Roman"/>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A4C2F4"/>
                    </a:solidFill>
                  </a:tcPr>
                </a:tc>
                <a:tc>
                  <a:txBody>
                    <a:bodyPr/>
                    <a:lstStyle/>
                    <a:p>
                      <a:pPr indent="0" lvl="0" marL="0" rtl="0" algn="l">
                        <a:lnSpc>
                          <a:spcPct val="115000"/>
                        </a:lnSpc>
                        <a:spcBef>
                          <a:spcPts val="0"/>
                        </a:spcBef>
                        <a:spcAft>
                          <a:spcPts val="0"/>
                        </a:spcAft>
                        <a:buNone/>
                      </a:pPr>
                      <a:r>
                        <a:rPr b="1" lang="en" sz="800">
                          <a:latin typeface="Times New Roman"/>
                          <a:ea typeface="Times New Roman"/>
                          <a:cs typeface="Times New Roman"/>
                          <a:sym typeface="Times New Roman"/>
                        </a:rPr>
                        <a:t>Flow meter</a:t>
                      </a:r>
                      <a:endParaRPr b="1" sz="800">
                        <a:latin typeface="Times New Roman"/>
                        <a:ea typeface="Times New Roman"/>
                        <a:cs typeface="Times New Roman"/>
                        <a:sym typeface="Times New Roman"/>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A4C2F4"/>
                    </a:solidFill>
                  </a:tcPr>
                </a:tc>
                <a:tc>
                  <a:txBody>
                    <a:bodyPr/>
                    <a:lstStyle/>
                    <a:p>
                      <a:pPr indent="0" lvl="0" marL="0" rtl="0" algn="l">
                        <a:lnSpc>
                          <a:spcPct val="115000"/>
                        </a:lnSpc>
                        <a:spcBef>
                          <a:spcPts val="0"/>
                        </a:spcBef>
                        <a:spcAft>
                          <a:spcPts val="0"/>
                        </a:spcAft>
                        <a:buNone/>
                      </a:pPr>
                      <a:r>
                        <a:rPr b="1" lang="en" sz="800">
                          <a:latin typeface="Times New Roman"/>
                          <a:ea typeface="Times New Roman"/>
                          <a:cs typeface="Times New Roman"/>
                          <a:sym typeface="Times New Roman"/>
                        </a:rPr>
                        <a:t>Magnet and Compass</a:t>
                      </a:r>
                      <a:endParaRPr b="1" sz="800">
                        <a:latin typeface="Times New Roman"/>
                        <a:ea typeface="Times New Roman"/>
                        <a:cs typeface="Times New Roman"/>
                        <a:sym typeface="Times New Roman"/>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A4C2F4"/>
                    </a:solidFill>
                  </a:tcPr>
                </a:tc>
                <a:tc>
                  <a:txBody>
                    <a:bodyPr/>
                    <a:lstStyle/>
                    <a:p>
                      <a:pPr indent="0" lvl="0" marL="0" rtl="0" algn="l">
                        <a:lnSpc>
                          <a:spcPct val="115000"/>
                        </a:lnSpc>
                        <a:spcBef>
                          <a:spcPts val="0"/>
                        </a:spcBef>
                        <a:spcAft>
                          <a:spcPts val="0"/>
                        </a:spcAft>
                        <a:buNone/>
                      </a:pPr>
                      <a:r>
                        <a:rPr b="1" lang="en" sz="800">
                          <a:latin typeface="Times New Roman"/>
                          <a:ea typeface="Times New Roman"/>
                          <a:cs typeface="Times New Roman"/>
                          <a:sym typeface="Times New Roman"/>
                        </a:rPr>
                        <a:t>Thermal detection of non-uniformly heated sphere</a:t>
                      </a:r>
                      <a:endParaRPr b="1" sz="800">
                        <a:latin typeface="Times New Roman"/>
                        <a:ea typeface="Times New Roman"/>
                        <a:cs typeface="Times New Roman"/>
                        <a:sym typeface="Times New Roman"/>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A4C2F4"/>
                    </a:solidFill>
                  </a:tcPr>
                </a:tc>
                <a:tc>
                  <a:txBody>
                    <a:bodyPr/>
                    <a:lstStyle/>
                    <a:p>
                      <a:pPr indent="0" lvl="0" marL="0" rtl="0" algn="l">
                        <a:lnSpc>
                          <a:spcPct val="115000"/>
                        </a:lnSpc>
                        <a:spcBef>
                          <a:spcPts val="0"/>
                        </a:spcBef>
                        <a:spcAft>
                          <a:spcPts val="0"/>
                        </a:spcAft>
                        <a:buNone/>
                      </a:pPr>
                      <a:r>
                        <a:rPr b="1" lang="en" sz="800">
                          <a:latin typeface="Times New Roman"/>
                          <a:ea typeface="Times New Roman"/>
                          <a:cs typeface="Times New Roman"/>
                          <a:sym typeface="Times New Roman"/>
                        </a:rPr>
                        <a:t>Spring Force</a:t>
                      </a:r>
                      <a:endParaRPr b="1" sz="800">
                        <a:latin typeface="Times New Roman"/>
                        <a:ea typeface="Times New Roman"/>
                        <a:cs typeface="Times New Roman"/>
                        <a:sym typeface="Times New Roman"/>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A4C2F4"/>
                    </a:solidFill>
                  </a:tcPr>
                </a:tc>
                <a:tc>
                  <a:txBody>
                    <a:bodyPr/>
                    <a:lstStyle/>
                    <a:p>
                      <a:pPr indent="0" lvl="0" marL="0" rtl="0" algn="l">
                        <a:lnSpc>
                          <a:spcPct val="115000"/>
                        </a:lnSpc>
                        <a:spcBef>
                          <a:spcPts val="0"/>
                        </a:spcBef>
                        <a:spcAft>
                          <a:spcPts val="0"/>
                        </a:spcAft>
                        <a:buNone/>
                      </a:pPr>
                      <a:r>
                        <a:rPr b="1" lang="en" sz="800">
                          <a:latin typeface="Times New Roman"/>
                          <a:ea typeface="Times New Roman"/>
                          <a:cs typeface="Times New Roman"/>
                          <a:sym typeface="Times New Roman"/>
                        </a:rPr>
                        <a:t>Pressure difference</a:t>
                      </a:r>
                      <a:endParaRPr b="1" sz="800">
                        <a:latin typeface="Times New Roman"/>
                        <a:ea typeface="Times New Roman"/>
                        <a:cs typeface="Times New Roman"/>
                        <a:sym typeface="Times New Roman"/>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A4C2F4"/>
                    </a:solidFill>
                  </a:tcPr>
                </a:tc>
              </a:tr>
              <a:tr h="298775">
                <a:tc>
                  <a:txBody>
                    <a:bodyPr/>
                    <a:lstStyle/>
                    <a:p>
                      <a:pPr indent="0" lvl="0" marL="0" rtl="0" algn="l">
                        <a:lnSpc>
                          <a:spcPct val="115000"/>
                        </a:lnSpc>
                        <a:spcBef>
                          <a:spcPts val="0"/>
                        </a:spcBef>
                        <a:spcAft>
                          <a:spcPts val="0"/>
                        </a:spcAft>
                        <a:buNone/>
                      </a:pPr>
                      <a:r>
                        <a:rPr lang="en" sz="800">
                          <a:latin typeface="Times New Roman"/>
                          <a:ea typeface="Times New Roman"/>
                          <a:cs typeface="Times New Roman"/>
                          <a:sym typeface="Times New Roman"/>
                        </a:rPr>
                        <a:t>Measurement Accuracy</a:t>
                      </a:r>
                      <a:endParaRPr sz="800">
                        <a:latin typeface="Times New Roman"/>
                        <a:ea typeface="Times New Roman"/>
                        <a:cs typeface="Times New Roman"/>
                        <a:sym typeface="Times New Roman"/>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800">
                          <a:latin typeface="Times New Roman"/>
                          <a:ea typeface="Times New Roman"/>
                          <a:cs typeface="Times New Roman"/>
                          <a:sym typeface="Times New Roman"/>
                        </a:rPr>
                        <a:t>0.2</a:t>
                      </a:r>
                      <a:endParaRPr sz="800">
                        <a:latin typeface="Times New Roman"/>
                        <a:ea typeface="Times New Roman"/>
                        <a:cs typeface="Times New Roman"/>
                        <a:sym typeface="Times New Roman"/>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800">
                          <a:latin typeface="Times New Roman"/>
                          <a:ea typeface="Times New Roman"/>
                          <a:cs typeface="Times New Roman"/>
                          <a:sym typeface="Times New Roman"/>
                        </a:rPr>
                        <a:t>Datum</a:t>
                      </a:r>
                      <a:endParaRPr sz="800">
                        <a:latin typeface="Times New Roman"/>
                        <a:ea typeface="Times New Roman"/>
                        <a:cs typeface="Times New Roman"/>
                        <a:sym typeface="Times New Roman"/>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800">
                          <a:latin typeface="Times New Roman"/>
                          <a:ea typeface="Times New Roman"/>
                          <a:cs typeface="Times New Roman"/>
                          <a:sym typeface="Times New Roman"/>
                        </a:rPr>
                        <a:t>1</a:t>
                      </a:r>
                      <a:endParaRPr sz="800">
                        <a:latin typeface="Times New Roman"/>
                        <a:ea typeface="Times New Roman"/>
                        <a:cs typeface="Times New Roman"/>
                        <a:sym typeface="Times New Roman"/>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800">
                          <a:latin typeface="Times New Roman"/>
                          <a:ea typeface="Times New Roman"/>
                          <a:cs typeface="Times New Roman"/>
                          <a:sym typeface="Times New Roman"/>
                        </a:rPr>
                        <a:t>-1</a:t>
                      </a:r>
                      <a:endParaRPr sz="800">
                        <a:latin typeface="Times New Roman"/>
                        <a:ea typeface="Times New Roman"/>
                        <a:cs typeface="Times New Roman"/>
                        <a:sym typeface="Times New Roman"/>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800">
                          <a:latin typeface="Times New Roman"/>
                          <a:ea typeface="Times New Roman"/>
                          <a:cs typeface="Times New Roman"/>
                          <a:sym typeface="Times New Roman"/>
                        </a:rPr>
                        <a:t>2</a:t>
                      </a:r>
                      <a:endParaRPr sz="800">
                        <a:latin typeface="Times New Roman"/>
                        <a:ea typeface="Times New Roman"/>
                        <a:cs typeface="Times New Roman"/>
                        <a:sym typeface="Times New Roman"/>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800">
                          <a:latin typeface="Times New Roman"/>
                          <a:ea typeface="Times New Roman"/>
                          <a:cs typeface="Times New Roman"/>
                          <a:sym typeface="Times New Roman"/>
                        </a:rPr>
                        <a:t>-2</a:t>
                      </a:r>
                      <a:endParaRPr sz="800">
                        <a:latin typeface="Times New Roman"/>
                        <a:ea typeface="Times New Roman"/>
                        <a:cs typeface="Times New Roman"/>
                        <a:sym typeface="Times New Roman"/>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800">
                          <a:latin typeface="Times New Roman"/>
                          <a:ea typeface="Times New Roman"/>
                          <a:cs typeface="Times New Roman"/>
                          <a:sym typeface="Times New Roman"/>
                        </a:rPr>
                        <a:t>-2</a:t>
                      </a:r>
                      <a:endParaRPr sz="800">
                        <a:latin typeface="Times New Roman"/>
                        <a:ea typeface="Times New Roman"/>
                        <a:cs typeface="Times New Roman"/>
                        <a:sym typeface="Times New Roman"/>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800">
                          <a:latin typeface="Times New Roman"/>
                          <a:ea typeface="Times New Roman"/>
                          <a:cs typeface="Times New Roman"/>
                          <a:sym typeface="Times New Roman"/>
                        </a:rPr>
                        <a:t>0</a:t>
                      </a:r>
                      <a:endParaRPr sz="800">
                        <a:latin typeface="Times New Roman"/>
                        <a:ea typeface="Times New Roman"/>
                        <a:cs typeface="Times New Roman"/>
                        <a:sym typeface="Times New Roman"/>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800">
                          <a:latin typeface="Times New Roman"/>
                          <a:ea typeface="Times New Roman"/>
                          <a:cs typeface="Times New Roman"/>
                          <a:sym typeface="Times New Roman"/>
                        </a:rPr>
                        <a:t>0</a:t>
                      </a:r>
                      <a:endParaRPr sz="800">
                        <a:latin typeface="Times New Roman"/>
                        <a:ea typeface="Times New Roman"/>
                        <a:cs typeface="Times New Roman"/>
                        <a:sym typeface="Times New Roman"/>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800">
                          <a:latin typeface="Times New Roman"/>
                          <a:ea typeface="Times New Roman"/>
                          <a:cs typeface="Times New Roman"/>
                          <a:sym typeface="Times New Roman"/>
                        </a:rPr>
                        <a:t>-2</a:t>
                      </a:r>
                      <a:endParaRPr sz="800">
                        <a:latin typeface="Times New Roman"/>
                        <a:ea typeface="Times New Roman"/>
                        <a:cs typeface="Times New Roman"/>
                        <a:sym typeface="Times New Roman"/>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800">
                          <a:latin typeface="Times New Roman"/>
                          <a:ea typeface="Times New Roman"/>
                          <a:cs typeface="Times New Roman"/>
                          <a:sym typeface="Times New Roman"/>
                        </a:rPr>
                        <a:t>-1</a:t>
                      </a:r>
                      <a:endParaRPr sz="800">
                        <a:latin typeface="Times New Roman"/>
                        <a:ea typeface="Times New Roman"/>
                        <a:cs typeface="Times New Roman"/>
                        <a:sym typeface="Times New Roman"/>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800">
                          <a:latin typeface="Times New Roman"/>
                          <a:ea typeface="Times New Roman"/>
                          <a:cs typeface="Times New Roman"/>
                          <a:sym typeface="Times New Roman"/>
                        </a:rPr>
                        <a:t>-1</a:t>
                      </a:r>
                      <a:endParaRPr sz="800">
                        <a:latin typeface="Times New Roman"/>
                        <a:ea typeface="Times New Roman"/>
                        <a:cs typeface="Times New Roman"/>
                        <a:sym typeface="Times New Roman"/>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184550">
                <a:tc>
                  <a:txBody>
                    <a:bodyPr/>
                    <a:lstStyle/>
                    <a:p>
                      <a:pPr indent="0" lvl="0" marL="0" rtl="0" algn="l">
                        <a:lnSpc>
                          <a:spcPct val="115000"/>
                        </a:lnSpc>
                        <a:spcBef>
                          <a:spcPts val="0"/>
                        </a:spcBef>
                        <a:spcAft>
                          <a:spcPts val="0"/>
                        </a:spcAft>
                        <a:buNone/>
                      </a:pPr>
                      <a:r>
                        <a:rPr lang="en" sz="800">
                          <a:latin typeface="Times New Roman"/>
                          <a:ea typeface="Times New Roman"/>
                          <a:cs typeface="Times New Roman"/>
                          <a:sym typeface="Times New Roman"/>
                        </a:rPr>
                        <a:t>Embedded</a:t>
                      </a:r>
                      <a:endParaRPr sz="800">
                        <a:latin typeface="Times New Roman"/>
                        <a:ea typeface="Times New Roman"/>
                        <a:cs typeface="Times New Roman"/>
                        <a:sym typeface="Times New Roman"/>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800">
                          <a:latin typeface="Times New Roman"/>
                          <a:ea typeface="Times New Roman"/>
                          <a:cs typeface="Times New Roman"/>
                          <a:sym typeface="Times New Roman"/>
                        </a:rPr>
                        <a:t>0.1</a:t>
                      </a:r>
                      <a:endParaRPr sz="800">
                        <a:latin typeface="Times New Roman"/>
                        <a:ea typeface="Times New Roman"/>
                        <a:cs typeface="Times New Roman"/>
                        <a:sym typeface="Times New Roman"/>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800">
                          <a:latin typeface="Times New Roman"/>
                          <a:ea typeface="Times New Roman"/>
                          <a:cs typeface="Times New Roman"/>
                          <a:sym typeface="Times New Roman"/>
                        </a:rPr>
                        <a:t>Datum</a:t>
                      </a:r>
                      <a:endParaRPr sz="800">
                        <a:latin typeface="Times New Roman"/>
                        <a:ea typeface="Times New Roman"/>
                        <a:cs typeface="Times New Roman"/>
                        <a:sym typeface="Times New Roman"/>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800">
                          <a:latin typeface="Times New Roman"/>
                          <a:ea typeface="Times New Roman"/>
                          <a:cs typeface="Times New Roman"/>
                          <a:sym typeface="Times New Roman"/>
                        </a:rPr>
                        <a:t>0</a:t>
                      </a:r>
                      <a:endParaRPr sz="800">
                        <a:latin typeface="Times New Roman"/>
                        <a:ea typeface="Times New Roman"/>
                        <a:cs typeface="Times New Roman"/>
                        <a:sym typeface="Times New Roman"/>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800">
                          <a:latin typeface="Times New Roman"/>
                          <a:ea typeface="Times New Roman"/>
                          <a:cs typeface="Times New Roman"/>
                          <a:sym typeface="Times New Roman"/>
                        </a:rPr>
                        <a:t>2</a:t>
                      </a:r>
                      <a:endParaRPr sz="800">
                        <a:latin typeface="Times New Roman"/>
                        <a:ea typeface="Times New Roman"/>
                        <a:cs typeface="Times New Roman"/>
                        <a:sym typeface="Times New Roman"/>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800">
                          <a:latin typeface="Times New Roman"/>
                          <a:ea typeface="Times New Roman"/>
                          <a:cs typeface="Times New Roman"/>
                          <a:sym typeface="Times New Roman"/>
                        </a:rPr>
                        <a:t>0</a:t>
                      </a:r>
                      <a:endParaRPr sz="800">
                        <a:latin typeface="Times New Roman"/>
                        <a:ea typeface="Times New Roman"/>
                        <a:cs typeface="Times New Roman"/>
                        <a:sym typeface="Times New Roman"/>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800">
                          <a:latin typeface="Times New Roman"/>
                          <a:ea typeface="Times New Roman"/>
                          <a:cs typeface="Times New Roman"/>
                          <a:sym typeface="Times New Roman"/>
                        </a:rPr>
                        <a:t>1</a:t>
                      </a:r>
                      <a:endParaRPr sz="800">
                        <a:latin typeface="Times New Roman"/>
                        <a:ea typeface="Times New Roman"/>
                        <a:cs typeface="Times New Roman"/>
                        <a:sym typeface="Times New Roman"/>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800">
                          <a:latin typeface="Times New Roman"/>
                          <a:ea typeface="Times New Roman"/>
                          <a:cs typeface="Times New Roman"/>
                          <a:sym typeface="Times New Roman"/>
                        </a:rPr>
                        <a:t>1</a:t>
                      </a:r>
                      <a:endParaRPr sz="800">
                        <a:latin typeface="Times New Roman"/>
                        <a:ea typeface="Times New Roman"/>
                        <a:cs typeface="Times New Roman"/>
                        <a:sym typeface="Times New Roman"/>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800">
                          <a:latin typeface="Times New Roman"/>
                          <a:ea typeface="Times New Roman"/>
                          <a:cs typeface="Times New Roman"/>
                          <a:sym typeface="Times New Roman"/>
                        </a:rPr>
                        <a:t>0</a:t>
                      </a:r>
                      <a:endParaRPr sz="800">
                        <a:latin typeface="Times New Roman"/>
                        <a:ea typeface="Times New Roman"/>
                        <a:cs typeface="Times New Roman"/>
                        <a:sym typeface="Times New Roman"/>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800">
                          <a:latin typeface="Times New Roman"/>
                          <a:ea typeface="Times New Roman"/>
                          <a:cs typeface="Times New Roman"/>
                          <a:sym typeface="Times New Roman"/>
                        </a:rPr>
                        <a:t>1</a:t>
                      </a:r>
                      <a:endParaRPr sz="800">
                        <a:latin typeface="Times New Roman"/>
                        <a:ea typeface="Times New Roman"/>
                        <a:cs typeface="Times New Roman"/>
                        <a:sym typeface="Times New Roman"/>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800">
                          <a:latin typeface="Times New Roman"/>
                          <a:ea typeface="Times New Roman"/>
                          <a:cs typeface="Times New Roman"/>
                          <a:sym typeface="Times New Roman"/>
                        </a:rPr>
                        <a:t>0</a:t>
                      </a:r>
                      <a:endParaRPr sz="800">
                        <a:latin typeface="Times New Roman"/>
                        <a:ea typeface="Times New Roman"/>
                        <a:cs typeface="Times New Roman"/>
                        <a:sym typeface="Times New Roman"/>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800">
                          <a:latin typeface="Times New Roman"/>
                          <a:ea typeface="Times New Roman"/>
                          <a:cs typeface="Times New Roman"/>
                          <a:sym typeface="Times New Roman"/>
                        </a:rPr>
                        <a:t>1</a:t>
                      </a:r>
                      <a:endParaRPr sz="800">
                        <a:latin typeface="Times New Roman"/>
                        <a:ea typeface="Times New Roman"/>
                        <a:cs typeface="Times New Roman"/>
                        <a:sym typeface="Times New Roman"/>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800">
                          <a:latin typeface="Times New Roman"/>
                          <a:ea typeface="Times New Roman"/>
                          <a:cs typeface="Times New Roman"/>
                          <a:sym typeface="Times New Roman"/>
                        </a:rPr>
                        <a:t>-1</a:t>
                      </a:r>
                      <a:endParaRPr sz="800">
                        <a:latin typeface="Times New Roman"/>
                        <a:ea typeface="Times New Roman"/>
                        <a:cs typeface="Times New Roman"/>
                        <a:sym typeface="Times New Roman"/>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184550">
                <a:tc>
                  <a:txBody>
                    <a:bodyPr/>
                    <a:lstStyle/>
                    <a:p>
                      <a:pPr indent="0" lvl="0" marL="0" rtl="0" algn="l">
                        <a:lnSpc>
                          <a:spcPct val="115000"/>
                        </a:lnSpc>
                        <a:spcBef>
                          <a:spcPts val="0"/>
                        </a:spcBef>
                        <a:spcAft>
                          <a:spcPts val="0"/>
                        </a:spcAft>
                        <a:buNone/>
                      </a:pPr>
                      <a:r>
                        <a:rPr lang="en" sz="800">
                          <a:latin typeface="Times New Roman"/>
                          <a:ea typeface="Times New Roman"/>
                          <a:cs typeface="Times New Roman"/>
                          <a:sym typeface="Times New Roman"/>
                        </a:rPr>
                        <a:t>Scalable</a:t>
                      </a:r>
                      <a:endParaRPr sz="800">
                        <a:latin typeface="Times New Roman"/>
                        <a:ea typeface="Times New Roman"/>
                        <a:cs typeface="Times New Roman"/>
                        <a:sym typeface="Times New Roman"/>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800">
                          <a:latin typeface="Times New Roman"/>
                          <a:ea typeface="Times New Roman"/>
                          <a:cs typeface="Times New Roman"/>
                          <a:sym typeface="Times New Roman"/>
                        </a:rPr>
                        <a:t>0.1</a:t>
                      </a:r>
                      <a:endParaRPr sz="800">
                        <a:latin typeface="Times New Roman"/>
                        <a:ea typeface="Times New Roman"/>
                        <a:cs typeface="Times New Roman"/>
                        <a:sym typeface="Times New Roman"/>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800">
                          <a:latin typeface="Times New Roman"/>
                          <a:ea typeface="Times New Roman"/>
                          <a:cs typeface="Times New Roman"/>
                          <a:sym typeface="Times New Roman"/>
                        </a:rPr>
                        <a:t>Datum</a:t>
                      </a:r>
                      <a:endParaRPr sz="800">
                        <a:latin typeface="Times New Roman"/>
                        <a:ea typeface="Times New Roman"/>
                        <a:cs typeface="Times New Roman"/>
                        <a:sym typeface="Times New Roman"/>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800">
                          <a:latin typeface="Times New Roman"/>
                          <a:ea typeface="Times New Roman"/>
                          <a:cs typeface="Times New Roman"/>
                          <a:sym typeface="Times New Roman"/>
                        </a:rPr>
                        <a:t>-1</a:t>
                      </a:r>
                      <a:endParaRPr sz="800">
                        <a:latin typeface="Times New Roman"/>
                        <a:ea typeface="Times New Roman"/>
                        <a:cs typeface="Times New Roman"/>
                        <a:sym typeface="Times New Roman"/>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800">
                          <a:latin typeface="Times New Roman"/>
                          <a:ea typeface="Times New Roman"/>
                          <a:cs typeface="Times New Roman"/>
                          <a:sym typeface="Times New Roman"/>
                        </a:rPr>
                        <a:t>1</a:t>
                      </a:r>
                      <a:endParaRPr sz="800">
                        <a:latin typeface="Times New Roman"/>
                        <a:ea typeface="Times New Roman"/>
                        <a:cs typeface="Times New Roman"/>
                        <a:sym typeface="Times New Roman"/>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800">
                          <a:latin typeface="Times New Roman"/>
                          <a:ea typeface="Times New Roman"/>
                          <a:cs typeface="Times New Roman"/>
                          <a:sym typeface="Times New Roman"/>
                        </a:rPr>
                        <a:t>-1</a:t>
                      </a:r>
                      <a:endParaRPr sz="800">
                        <a:latin typeface="Times New Roman"/>
                        <a:ea typeface="Times New Roman"/>
                        <a:cs typeface="Times New Roman"/>
                        <a:sym typeface="Times New Roman"/>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800">
                          <a:latin typeface="Times New Roman"/>
                          <a:ea typeface="Times New Roman"/>
                          <a:cs typeface="Times New Roman"/>
                          <a:sym typeface="Times New Roman"/>
                        </a:rPr>
                        <a:t>0</a:t>
                      </a:r>
                      <a:endParaRPr sz="800">
                        <a:latin typeface="Times New Roman"/>
                        <a:ea typeface="Times New Roman"/>
                        <a:cs typeface="Times New Roman"/>
                        <a:sym typeface="Times New Roman"/>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800">
                          <a:latin typeface="Times New Roman"/>
                          <a:ea typeface="Times New Roman"/>
                          <a:cs typeface="Times New Roman"/>
                          <a:sym typeface="Times New Roman"/>
                        </a:rPr>
                        <a:t>0</a:t>
                      </a:r>
                      <a:endParaRPr sz="800">
                        <a:latin typeface="Times New Roman"/>
                        <a:ea typeface="Times New Roman"/>
                        <a:cs typeface="Times New Roman"/>
                        <a:sym typeface="Times New Roman"/>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800">
                          <a:latin typeface="Times New Roman"/>
                          <a:ea typeface="Times New Roman"/>
                          <a:cs typeface="Times New Roman"/>
                          <a:sym typeface="Times New Roman"/>
                        </a:rPr>
                        <a:t>0</a:t>
                      </a:r>
                      <a:endParaRPr sz="800">
                        <a:latin typeface="Times New Roman"/>
                        <a:ea typeface="Times New Roman"/>
                        <a:cs typeface="Times New Roman"/>
                        <a:sym typeface="Times New Roman"/>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800">
                          <a:latin typeface="Times New Roman"/>
                          <a:ea typeface="Times New Roman"/>
                          <a:cs typeface="Times New Roman"/>
                          <a:sym typeface="Times New Roman"/>
                        </a:rPr>
                        <a:t>2</a:t>
                      </a:r>
                      <a:endParaRPr sz="800">
                        <a:latin typeface="Times New Roman"/>
                        <a:ea typeface="Times New Roman"/>
                        <a:cs typeface="Times New Roman"/>
                        <a:sym typeface="Times New Roman"/>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800">
                          <a:latin typeface="Times New Roman"/>
                          <a:ea typeface="Times New Roman"/>
                          <a:cs typeface="Times New Roman"/>
                          <a:sym typeface="Times New Roman"/>
                        </a:rPr>
                        <a:t>0</a:t>
                      </a:r>
                      <a:endParaRPr sz="800">
                        <a:latin typeface="Times New Roman"/>
                        <a:ea typeface="Times New Roman"/>
                        <a:cs typeface="Times New Roman"/>
                        <a:sym typeface="Times New Roman"/>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800">
                          <a:latin typeface="Times New Roman"/>
                          <a:ea typeface="Times New Roman"/>
                          <a:cs typeface="Times New Roman"/>
                          <a:sym typeface="Times New Roman"/>
                        </a:rPr>
                        <a:t>1</a:t>
                      </a:r>
                      <a:endParaRPr sz="800">
                        <a:latin typeface="Times New Roman"/>
                        <a:ea typeface="Times New Roman"/>
                        <a:cs typeface="Times New Roman"/>
                        <a:sym typeface="Times New Roman"/>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800">
                          <a:latin typeface="Times New Roman"/>
                          <a:ea typeface="Times New Roman"/>
                          <a:cs typeface="Times New Roman"/>
                          <a:sym typeface="Times New Roman"/>
                        </a:rPr>
                        <a:t>2</a:t>
                      </a:r>
                      <a:endParaRPr sz="800">
                        <a:latin typeface="Times New Roman"/>
                        <a:ea typeface="Times New Roman"/>
                        <a:cs typeface="Times New Roman"/>
                        <a:sym typeface="Times New Roman"/>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98775">
                <a:tc>
                  <a:txBody>
                    <a:bodyPr/>
                    <a:lstStyle/>
                    <a:p>
                      <a:pPr indent="0" lvl="0" marL="0" rtl="0" algn="l">
                        <a:lnSpc>
                          <a:spcPct val="115000"/>
                        </a:lnSpc>
                        <a:spcBef>
                          <a:spcPts val="0"/>
                        </a:spcBef>
                        <a:spcAft>
                          <a:spcPts val="0"/>
                        </a:spcAft>
                        <a:buNone/>
                      </a:pPr>
                      <a:r>
                        <a:rPr lang="en" sz="800">
                          <a:latin typeface="Times New Roman"/>
                          <a:ea typeface="Times New Roman"/>
                          <a:cs typeface="Times New Roman"/>
                          <a:sym typeface="Times New Roman"/>
                        </a:rPr>
                        <a:t>Contact with fluid</a:t>
                      </a:r>
                      <a:endParaRPr sz="800">
                        <a:latin typeface="Times New Roman"/>
                        <a:ea typeface="Times New Roman"/>
                        <a:cs typeface="Times New Roman"/>
                        <a:sym typeface="Times New Roman"/>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800">
                          <a:latin typeface="Times New Roman"/>
                          <a:ea typeface="Times New Roman"/>
                          <a:cs typeface="Times New Roman"/>
                          <a:sym typeface="Times New Roman"/>
                        </a:rPr>
                        <a:t>0.05</a:t>
                      </a:r>
                      <a:endParaRPr sz="800">
                        <a:latin typeface="Times New Roman"/>
                        <a:ea typeface="Times New Roman"/>
                        <a:cs typeface="Times New Roman"/>
                        <a:sym typeface="Times New Roman"/>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800">
                          <a:latin typeface="Times New Roman"/>
                          <a:ea typeface="Times New Roman"/>
                          <a:cs typeface="Times New Roman"/>
                          <a:sym typeface="Times New Roman"/>
                        </a:rPr>
                        <a:t>Datum</a:t>
                      </a:r>
                      <a:endParaRPr sz="800">
                        <a:latin typeface="Times New Roman"/>
                        <a:ea typeface="Times New Roman"/>
                        <a:cs typeface="Times New Roman"/>
                        <a:sym typeface="Times New Roman"/>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800">
                          <a:latin typeface="Times New Roman"/>
                          <a:ea typeface="Times New Roman"/>
                          <a:cs typeface="Times New Roman"/>
                          <a:sym typeface="Times New Roman"/>
                        </a:rPr>
                        <a:t>2</a:t>
                      </a:r>
                      <a:endParaRPr sz="800">
                        <a:latin typeface="Times New Roman"/>
                        <a:ea typeface="Times New Roman"/>
                        <a:cs typeface="Times New Roman"/>
                        <a:sym typeface="Times New Roman"/>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800">
                          <a:latin typeface="Times New Roman"/>
                          <a:ea typeface="Times New Roman"/>
                          <a:cs typeface="Times New Roman"/>
                          <a:sym typeface="Times New Roman"/>
                        </a:rPr>
                        <a:t>-2</a:t>
                      </a:r>
                      <a:endParaRPr sz="800">
                        <a:latin typeface="Times New Roman"/>
                        <a:ea typeface="Times New Roman"/>
                        <a:cs typeface="Times New Roman"/>
                        <a:sym typeface="Times New Roman"/>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800">
                          <a:latin typeface="Times New Roman"/>
                          <a:ea typeface="Times New Roman"/>
                          <a:cs typeface="Times New Roman"/>
                          <a:sym typeface="Times New Roman"/>
                        </a:rPr>
                        <a:t>2</a:t>
                      </a:r>
                      <a:endParaRPr sz="800">
                        <a:latin typeface="Times New Roman"/>
                        <a:ea typeface="Times New Roman"/>
                        <a:cs typeface="Times New Roman"/>
                        <a:sym typeface="Times New Roman"/>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800">
                          <a:latin typeface="Times New Roman"/>
                          <a:ea typeface="Times New Roman"/>
                          <a:cs typeface="Times New Roman"/>
                          <a:sym typeface="Times New Roman"/>
                        </a:rPr>
                        <a:t>0</a:t>
                      </a:r>
                      <a:endParaRPr sz="800">
                        <a:latin typeface="Times New Roman"/>
                        <a:ea typeface="Times New Roman"/>
                        <a:cs typeface="Times New Roman"/>
                        <a:sym typeface="Times New Roman"/>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800">
                          <a:latin typeface="Times New Roman"/>
                          <a:ea typeface="Times New Roman"/>
                          <a:cs typeface="Times New Roman"/>
                          <a:sym typeface="Times New Roman"/>
                        </a:rPr>
                        <a:t>0</a:t>
                      </a:r>
                      <a:endParaRPr sz="800">
                        <a:latin typeface="Times New Roman"/>
                        <a:ea typeface="Times New Roman"/>
                        <a:cs typeface="Times New Roman"/>
                        <a:sym typeface="Times New Roman"/>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800">
                          <a:latin typeface="Times New Roman"/>
                          <a:ea typeface="Times New Roman"/>
                          <a:cs typeface="Times New Roman"/>
                          <a:sym typeface="Times New Roman"/>
                        </a:rPr>
                        <a:t>0</a:t>
                      </a:r>
                      <a:endParaRPr sz="800">
                        <a:latin typeface="Times New Roman"/>
                        <a:ea typeface="Times New Roman"/>
                        <a:cs typeface="Times New Roman"/>
                        <a:sym typeface="Times New Roman"/>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800">
                          <a:latin typeface="Times New Roman"/>
                          <a:ea typeface="Times New Roman"/>
                          <a:cs typeface="Times New Roman"/>
                          <a:sym typeface="Times New Roman"/>
                        </a:rPr>
                        <a:t>1</a:t>
                      </a:r>
                      <a:endParaRPr sz="800">
                        <a:latin typeface="Times New Roman"/>
                        <a:ea typeface="Times New Roman"/>
                        <a:cs typeface="Times New Roman"/>
                        <a:sym typeface="Times New Roman"/>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800">
                          <a:latin typeface="Times New Roman"/>
                          <a:ea typeface="Times New Roman"/>
                          <a:cs typeface="Times New Roman"/>
                          <a:sym typeface="Times New Roman"/>
                        </a:rPr>
                        <a:t>-2</a:t>
                      </a:r>
                      <a:endParaRPr sz="800">
                        <a:latin typeface="Times New Roman"/>
                        <a:ea typeface="Times New Roman"/>
                        <a:cs typeface="Times New Roman"/>
                        <a:sym typeface="Times New Roman"/>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800">
                          <a:latin typeface="Times New Roman"/>
                          <a:ea typeface="Times New Roman"/>
                          <a:cs typeface="Times New Roman"/>
                          <a:sym typeface="Times New Roman"/>
                        </a:rPr>
                        <a:t>1</a:t>
                      </a:r>
                      <a:endParaRPr sz="800">
                        <a:latin typeface="Times New Roman"/>
                        <a:ea typeface="Times New Roman"/>
                        <a:cs typeface="Times New Roman"/>
                        <a:sym typeface="Times New Roman"/>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800">
                          <a:latin typeface="Times New Roman"/>
                          <a:ea typeface="Times New Roman"/>
                          <a:cs typeface="Times New Roman"/>
                          <a:sym typeface="Times New Roman"/>
                        </a:rPr>
                        <a:t>0</a:t>
                      </a:r>
                      <a:endParaRPr sz="800">
                        <a:latin typeface="Times New Roman"/>
                        <a:ea typeface="Times New Roman"/>
                        <a:cs typeface="Times New Roman"/>
                        <a:sym typeface="Times New Roman"/>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98775">
                <a:tc>
                  <a:txBody>
                    <a:bodyPr/>
                    <a:lstStyle/>
                    <a:p>
                      <a:pPr indent="0" lvl="0" marL="0" rtl="0" algn="l">
                        <a:lnSpc>
                          <a:spcPct val="115000"/>
                        </a:lnSpc>
                        <a:spcBef>
                          <a:spcPts val="0"/>
                        </a:spcBef>
                        <a:spcAft>
                          <a:spcPts val="0"/>
                        </a:spcAft>
                        <a:buNone/>
                      </a:pPr>
                      <a:r>
                        <a:rPr lang="en" sz="800">
                          <a:latin typeface="Times New Roman"/>
                          <a:ea typeface="Times New Roman"/>
                          <a:cs typeface="Times New Roman"/>
                          <a:sym typeface="Times New Roman"/>
                        </a:rPr>
                        <a:t>Impact on performance</a:t>
                      </a:r>
                      <a:endParaRPr sz="800">
                        <a:latin typeface="Times New Roman"/>
                        <a:ea typeface="Times New Roman"/>
                        <a:cs typeface="Times New Roman"/>
                        <a:sym typeface="Times New Roman"/>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800">
                          <a:latin typeface="Times New Roman"/>
                          <a:ea typeface="Times New Roman"/>
                          <a:cs typeface="Times New Roman"/>
                          <a:sym typeface="Times New Roman"/>
                        </a:rPr>
                        <a:t>0.15</a:t>
                      </a:r>
                      <a:endParaRPr sz="800">
                        <a:latin typeface="Times New Roman"/>
                        <a:ea typeface="Times New Roman"/>
                        <a:cs typeface="Times New Roman"/>
                        <a:sym typeface="Times New Roman"/>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800">
                          <a:latin typeface="Times New Roman"/>
                          <a:ea typeface="Times New Roman"/>
                          <a:cs typeface="Times New Roman"/>
                          <a:sym typeface="Times New Roman"/>
                        </a:rPr>
                        <a:t>Datum</a:t>
                      </a:r>
                      <a:endParaRPr sz="800">
                        <a:latin typeface="Times New Roman"/>
                        <a:ea typeface="Times New Roman"/>
                        <a:cs typeface="Times New Roman"/>
                        <a:sym typeface="Times New Roman"/>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800">
                          <a:latin typeface="Times New Roman"/>
                          <a:ea typeface="Times New Roman"/>
                          <a:cs typeface="Times New Roman"/>
                          <a:sym typeface="Times New Roman"/>
                        </a:rPr>
                        <a:t>2</a:t>
                      </a:r>
                      <a:endParaRPr sz="800">
                        <a:latin typeface="Times New Roman"/>
                        <a:ea typeface="Times New Roman"/>
                        <a:cs typeface="Times New Roman"/>
                        <a:sym typeface="Times New Roman"/>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800">
                          <a:latin typeface="Times New Roman"/>
                          <a:ea typeface="Times New Roman"/>
                          <a:cs typeface="Times New Roman"/>
                          <a:sym typeface="Times New Roman"/>
                        </a:rPr>
                        <a:t>-2</a:t>
                      </a:r>
                      <a:endParaRPr sz="800">
                        <a:latin typeface="Times New Roman"/>
                        <a:ea typeface="Times New Roman"/>
                        <a:cs typeface="Times New Roman"/>
                        <a:sym typeface="Times New Roman"/>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800">
                          <a:latin typeface="Times New Roman"/>
                          <a:ea typeface="Times New Roman"/>
                          <a:cs typeface="Times New Roman"/>
                          <a:sym typeface="Times New Roman"/>
                        </a:rPr>
                        <a:t>1</a:t>
                      </a:r>
                      <a:endParaRPr sz="800">
                        <a:latin typeface="Times New Roman"/>
                        <a:ea typeface="Times New Roman"/>
                        <a:cs typeface="Times New Roman"/>
                        <a:sym typeface="Times New Roman"/>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800">
                          <a:latin typeface="Times New Roman"/>
                          <a:ea typeface="Times New Roman"/>
                          <a:cs typeface="Times New Roman"/>
                          <a:sym typeface="Times New Roman"/>
                        </a:rPr>
                        <a:t>1</a:t>
                      </a:r>
                      <a:endParaRPr sz="800">
                        <a:latin typeface="Times New Roman"/>
                        <a:ea typeface="Times New Roman"/>
                        <a:cs typeface="Times New Roman"/>
                        <a:sym typeface="Times New Roman"/>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800">
                          <a:latin typeface="Times New Roman"/>
                          <a:ea typeface="Times New Roman"/>
                          <a:cs typeface="Times New Roman"/>
                          <a:sym typeface="Times New Roman"/>
                        </a:rPr>
                        <a:t>1</a:t>
                      </a:r>
                      <a:endParaRPr sz="800">
                        <a:latin typeface="Times New Roman"/>
                        <a:ea typeface="Times New Roman"/>
                        <a:cs typeface="Times New Roman"/>
                        <a:sym typeface="Times New Roman"/>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800">
                          <a:latin typeface="Times New Roman"/>
                          <a:ea typeface="Times New Roman"/>
                          <a:cs typeface="Times New Roman"/>
                          <a:sym typeface="Times New Roman"/>
                        </a:rPr>
                        <a:t>1</a:t>
                      </a:r>
                      <a:endParaRPr sz="800">
                        <a:latin typeface="Times New Roman"/>
                        <a:ea typeface="Times New Roman"/>
                        <a:cs typeface="Times New Roman"/>
                        <a:sym typeface="Times New Roman"/>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800">
                          <a:latin typeface="Times New Roman"/>
                          <a:ea typeface="Times New Roman"/>
                          <a:cs typeface="Times New Roman"/>
                          <a:sym typeface="Times New Roman"/>
                        </a:rPr>
                        <a:t>-1</a:t>
                      </a:r>
                      <a:endParaRPr sz="800">
                        <a:latin typeface="Times New Roman"/>
                        <a:ea typeface="Times New Roman"/>
                        <a:cs typeface="Times New Roman"/>
                        <a:sym typeface="Times New Roman"/>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800">
                          <a:latin typeface="Times New Roman"/>
                          <a:ea typeface="Times New Roman"/>
                          <a:cs typeface="Times New Roman"/>
                          <a:sym typeface="Times New Roman"/>
                        </a:rPr>
                        <a:t>0</a:t>
                      </a:r>
                      <a:endParaRPr sz="800">
                        <a:latin typeface="Times New Roman"/>
                        <a:ea typeface="Times New Roman"/>
                        <a:cs typeface="Times New Roman"/>
                        <a:sym typeface="Times New Roman"/>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800">
                          <a:latin typeface="Times New Roman"/>
                          <a:ea typeface="Times New Roman"/>
                          <a:cs typeface="Times New Roman"/>
                          <a:sym typeface="Times New Roman"/>
                        </a:rPr>
                        <a:t>-1</a:t>
                      </a:r>
                      <a:endParaRPr sz="800">
                        <a:latin typeface="Times New Roman"/>
                        <a:ea typeface="Times New Roman"/>
                        <a:cs typeface="Times New Roman"/>
                        <a:sym typeface="Times New Roman"/>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800">
                          <a:latin typeface="Times New Roman"/>
                          <a:ea typeface="Times New Roman"/>
                          <a:cs typeface="Times New Roman"/>
                          <a:sym typeface="Times New Roman"/>
                        </a:rPr>
                        <a:t>1</a:t>
                      </a:r>
                      <a:endParaRPr sz="800">
                        <a:latin typeface="Times New Roman"/>
                        <a:ea typeface="Times New Roman"/>
                        <a:cs typeface="Times New Roman"/>
                        <a:sym typeface="Times New Roman"/>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98775">
                <a:tc>
                  <a:txBody>
                    <a:bodyPr/>
                    <a:lstStyle/>
                    <a:p>
                      <a:pPr indent="0" lvl="0" marL="0" rtl="0" algn="l">
                        <a:lnSpc>
                          <a:spcPct val="115000"/>
                        </a:lnSpc>
                        <a:spcBef>
                          <a:spcPts val="0"/>
                        </a:spcBef>
                        <a:spcAft>
                          <a:spcPts val="0"/>
                        </a:spcAft>
                        <a:buNone/>
                      </a:pPr>
                      <a:r>
                        <a:rPr lang="en" sz="800">
                          <a:latin typeface="Times New Roman"/>
                          <a:ea typeface="Times New Roman"/>
                          <a:cs typeface="Times New Roman"/>
                          <a:sym typeface="Times New Roman"/>
                        </a:rPr>
                        <a:t>Ease of implementation</a:t>
                      </a:r>
                      <a:endParaRPr sz="800">
                        <a:latin typeface="Times New Roman"/>
                        <a:ea typeface="Times New Roman"/>
                        <a:cs typeface="Times New Roman"/>
                        <a:sym typeface="Times New Roman"/>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800">
                          <a:latin typeface="Times New Roman"/>
                          <a:ea typeface="Times New Roman"/>
                          <a:cs typeface="Times New Roman"/>
                          <a:sym typeface="Times New Roman"/>
                        </a:rPr>
                        <a:t>0.1</a:t>
                      </a:r>
                      <a:endParaRPr sz="800">
                        <a:latin typeface="Times New Roman"/>
                        <a:ea typeface="Times New Roman"/>
                        <a:cs typeface="Times New Roman"/>
                        <a:sym typeface="Times New Roman"/>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800">
                          <a:latin typeface="Times New Roman"/>
                          <a:ea typeface="Times New Roman"/>
                          <a:cs typeface="Times New Roman"/>
                          <a:sym typeface="Times New Roman"/>
                        </a:rPr>
                        <a:t>Datum</a:t>
                      </a:r>
                      <a:endParaRPr sz="800">
                        <a:latin typeface="Times New Roman"/>
                        <a:ea typeface="Times New Roman"/>
                        <a:cs typeface="Times New Roman"/>
                        <a:sym typeface="Times New Roman"/>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800">
                          <a:latin typeface="Times New Roman"/>
                          <a:ea typeface="Times New Roman"/>
                          <a:cs typeface="Times New Roman"/>
                          <a:sym typeface="Times New Roman"/>
                        </a:rPr>
                        <a:t>-1</a:t>
                      </a:r>
                      <a:endParaRPr sz="800">
                        <a:latin typeface="Times New Roman"/>
                        <a:ea typeface="Times New Roman"/>
                        <a:cs typeface="Times New Roman"/>
                        <a:sym typeface="Times New Roman"/>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800">
                          <a:latin typeface="Times New Roman"/>
                          <a:ea typeface="Times New Roman"/>
                          <a:cs typeface="Times New Roman"/>
                          <a:sym typeface="Times New Roman"/>
                        </a:rPr>
                        <a:t>-1</a:t>
                      </a:r>
                      <a:endParaRPr sz="800">
                        <a:latin typeface="Times New Roman"/>
                        <a:ea typeface="Times New Roman"/>
                        <a:cs typeface="Times New Roman"/>
                        <a:sym typeface="Times New Roman"/>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800">
                          <a:latin typeface="Times New Roman"/>
                          <a:ea typeface="Times New Roman"/>
                          <a:cs typeface="Times New Roman"/>
                          <a:sym typeface="Times New Roman"/>
                        </a:rPr>
                        <a:t>-2</a:t>
                      </a:r>
                      <a:endParaRPr sz="800">
                        <a:latin typeface="Times New Roman"/>
                        <a:ea typeface="Times New Roman"/>
                        <a:cs typeface="Times New Roman"/>
                        <a:sym typeface="Times New Roman"/>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800">
                          <a:latin typeface="Times New Roman"/>
                          <a:ea typeface="Times New Roman"/>
                          <a:cs typeface="Times New Roman"/>
                          <a:sym typeface="Times New Roman"/>
                        </a:rPr>
                        <a:t>-2</a:t>
                      </a:r>
                      <a:endParaRPr sz="800">
                        <a:latin typeface="Times New Roman"/>
                        <a:ea typeface="Times New Roman"/>
                        <a:cs typeface="Times New Roman"/>
                        <a:sym typeface="Times New Roman"/>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800">
                          <a:latin typeface="Times New Roman"/>
                          <a:ea typeface="Times New Roman"/>
                          <a:cs typeface="Times New Roman"/>
                          <a:sym typeface="Times New Roman"/>
                        </a:rPr>
                        <a:t>-2</a:t>
                      </a:r>
                      <a:endParaRPr sz="800">
                        <a:latin typeface="Times New Roman"/>
                        <a:ea typeface="Times New Roman"/>
                        <a:cs typeface="Times New Roman"/>
                        <a:sym typeface="Times New Roman"/>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800">
                          <a:latin typeface="Times New Roman"/>
                          <a:ea typeface="Times New Roman"/>
                          <a:cs typeface="Times New Roman"/>
                          <a:sym typeface="Times New Roman"/>
                        </a:rPr>
                        <a:t>1</a:t>
                      </a:r>
                      <a:endParaRPr sz="800">
                        <a:latin typeface="Times New Roman"/>
                        <a:ea typeface="Times New Roman"/>
                        <a:cs typeface="Times New Roman"/>
                        <a:sym typeface="Times New Roman"/>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800">
                          <a:latin typeface="Times New Roman"/>
                          <a:ea typeface="Times New Roman"/>
                          <a:cs typeface="Times New Roman"/>
                          <a:sym typeface="Times New Roman"/>
                        </a:rPr>
                        <a:t>-1</a:t>
                      </a:r>
                      <a:endParaRPr sz="800">
                        <a:latin typeface="Times New Roman"/>
                        <a:ea typeface="Times New Roman"/>
                        <a:cs typeface="Times New Roman"/>
                        <a:sym typeface="Times New Roman"/>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800">
                          <a:latin typeface="Times New Roman"/>
                          <a:ea typeface="Times New Roman"/>
                          <a:cs typeface="Times New Roman"/>
                          <a:sym typeface="Times New Roman"/>
                        </a:rPr>
                        <a:t>-2</a:t>
                      </a:r>
                      <a:endParaRPr sz="800">
                        <a:latin typeface="Times New Roman"/>
                        <a:ea typeface="Times New Roman"/>
                        <a:cs typeface="Times New Roman"/>
                        <a:sym typeface="Times New Roman"/>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800">
                          <a:latin typeface="Times New Roman"/>
                          <a:ea typeface="Times New Roman"/>
                          <a:cs typeface="Times New Roman"/>
                          <a:sym typeface="Times New Roman"/>
                        </a:rPr>
                        <a:t>-1</a:t>
                      </a:r>
                      <a:endParaRPr sz="800">
                        <a:latin typeface="Times New Roman"/>
                        <a:ea typeface="Times New Roman"/>
                        <a:cs typeface="Times New Roman"/>
                        <a:sym typeface="Times New Roman"/>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800">
                          <a:latin typeface="Times New Roman"/>
                          <a:ea typeface="Times New Roman"/>
                          <a:cs typeface="Times New Roman"/>
                          <a:sym typeface="Times New Roman"/>
                        </a:rPr>
                        <a:t>1</a:t>
                      </a:r>
                      <a:endParaRPr sz="800">
                        <a:latin typeface="Times New Roman"/>
                        <a:ea typeface="Times New Roman"/>
                        <a:cs typeface="Times New Roman"/>
                        <a:sym typeface="Times New Roman"/>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98775">
                <a:tc>
                  <a:txBody>
                    <a:bodyPr/>
                    <a:lstStyle/>
                    <a:p>
                      <a:pPr indent="0" lvl="0" marL="0" rtl="0" algn="l">
                        <a:lnSpc>
                          <a:spcPct val="115000"/>
                        </a:lnSpc>
                        <a:spcBef>
                          <a:spcPts val="0"/>
                        </a:spcBef>
                        <a:spcAft>
                          <a:spcPts val="0"/>
                        </a:spcAft>
                        <a:buNone/>
                      </a:pPr>
                      <a:r>
                        <a:rPr lang="en" sz="800">
                          <a:latin typeface="Times New Roman"/>
                          <a:ea typeface="Times New Roman"/>
                          <a:cs typeface="Times New Roman"/>
                          <a:sym typeface="Times New Roman"/>
                        </a:rPr>
                        <a:t>Calibration time</a:t>
                      </a:r>
                      <a:endParaRPr sz="800">
                        <a:latin typeface="Times New Roman"/>
                        <a:ea typeface="Times New Roman"/>
                        <a:cs typeface="Times New Roman"/>
                        <a:sym typeface="Times New Roman"/>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800">
                          <a:latin typeface="Times New Roman"/>
                          <a:ea typeface="Times New Roman"/>
                          <a:cs typeface="Times New Roman"/>
                          <a:sym typeface="Times New Roman"/>
                        </a:rPr>
                        <a:t>0.05</a:t>
                      </a:r>
                      <a:endParaRPr sz="800">
                        <a:latin typeface="Times New Roman"/>
                        <a:ea typeface="Times New Roman"/>
                        <a:cs typeface="Times New Roman"/>
                        <a:sym typeface="Times New Roman"/>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800">
                          <a:latin typeface="Times New Roman"/>
                          <a:ea typeface="Times New Roman"/>
                          <a:cs typeface="Times New Roman"/>
                          <a:sym typeface="Times New Roman"/>
                        </a:rPr>
                        <a:t>Datum</a:t>
                      </a:r>
                      <a:endParaRPr sz="800">
                        <a:latin typeface="Times New Roman"/>
                        <a:ea typeface="Times New Roman"/>
                        <a:cs typeface="Times New Roman"/>
                        <a:sym typeface="Times New Roman"/>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800">
                          <a:latin typeface="Times New Roman"/>
                          <a:ea typeface="Times New Roman"/>
                          <a:cs typeface="Times New Roman"/>
                          <a:sym typeface="Times New Roman"/>
                        </a:rPr>
                        <a:t>-1</a:t>
                      </a:r>
                      <a:endParaRPr sz="800">
                        <a:latin typeface="Times New Roman"/>
                        <a:ea typeface="Times New Roman"/>
                        <a:cs typeface="Times New Roman"/>
                        <a:sym typeface="Times New Roman"/>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800">
                          <a:latin typeface="Times New Roman"/>
                          <a:ea typeface="Times New Roman"/>
                          <a:cs typeface="Times New Roman"/>
                          <a:sym typeface="Times New Roman"/>
                        </a:rPr>
                        <a:t>-1</a:t>
                      </a:r>
                      <a:endParaRPr sz="800">
                        <a:latin typeface="Times New Roman"/>
                        <a:ea typeface="Times New Roman"/>
                        <a:cs typeface="Times New Roman"/>
                        <a:sym typeface="Times New Roman"/>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800">
                          <a:latin typeface="Times New Roman"/>
                          <a:ea typeface="Times New Roman"/>
                          <a:cs typeface="Times New Roman"/>
                          <a:sym typeface="Times New Roman"/>
                        </a:rPr>
                        <a:t>-1</a:t>
                      </a:r>
                      <a:endParaRPr sz="800">
                        <a:latin typeface="Times New Roman"/>
                        <a:ea typeface="Times New Roman"/>
                        <a:cs typeface="Times New Roman"/>
                        <a:sym typeface="Times New Roman"/>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800">
                          <a:latin typeface="Times New Roman"/>
                          <a:ea typeface="Times New Roman"/>
                          <a:cs typeface="Times New Roman"/>
                          <a:sym typeface="Times New Roman"/>
                        </a:rPr>
                        <a:t>-1</a:t>
                      </a:r>
                      <a:endParaRPr sz="800">
                        <a:latin typeface="Times New Roman"/>
                        <a:ea typeface="Times New Roman"/>
                        <a:cs typeface="Times New Roman"/>
                        <a:sym typeface="Times New Roman"/>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800">
                          <a:latin typeface="Times New Roman"/>
                          <a:ea typeface="Times New Roman"/>
                          <a:cs typeface="Times New Roman"/>
                          <a:sym typeface="Times New Roman"/>
                        </a:rPr>
                        <a:t>0</a:t>
                      </a:r>
                      <a:endParaRPr sz="800">
                        <a:latin typeface="Times New Roman"/>
                        <a:ea typeface="Times New Roman"/>
                        <a:cs typeface="Times New Roman"/>
                        <a:sym typeface="Times New Roman"/>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800">
                          <a:latin typeface="Times New Roman"/>
                          <a:ea typeface="Times New Roman"/>
                          <a:cs typeface="Times New Roman"/>
                          <a:sym typeface="Times New Roman"/>
                        </a:rPr>
                        <a:t>0</a:t>
                      </a:r>
                      <a:endParaRPr sz="800">
                        <a:latin typeface="Times New Roman"/>
                        <a:ea typeface="Times New Roman"/>
                        <a:cs typeface="Times New Roman"/>
                        <a:sym typeface="Times New Roman"/>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800">
                          <a:latin typeface="Times New Roman"/>
                          <a:ea typeface="Times New Roman"/>
                          <a:cs typeface="Times New Roman"/>
                          <a:sym typeface="Times New Roman"/>
                        </a:rPr>
                        <a:t>2</a:t>
                      </a:r>
                      <a:endParaRPr sz="800">
                        <a:latin typeface="Times New Roman"/>
                        <a:ea typeface="Times New Roman"/>
                        <a:cs typeface="Times New Roman"/>
                        <a:sym typeface="Times New Roman"/>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800">
                          <a:latin typeface="Times New Roman"/>
                          <a:ea typeface="Times New Roman"/>
                          <a:cs typeface="Times New Roman"/>
                          <a:sym typeface="Times New Roman"/>
                        </a:rPr>
                        <a:t>-2</a:t>
                      </a:r>
                      <a:endParaRPr sz="800">
                        <a:latin typeface="Times New Roman"/>
                        <a:ea typeface="Times New Roman"/>
                        <a:cs typeface="Times New Roman"/>
                        <a:sym typeface="Times New Roman"/>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800">
                          <a:latin typeface="Times New Roman"/>
                          <a:ea typeface="Times New Roman"/>
                          <a:cs typeface="Times New Roman"/>
                          <a:sym typeface="Times New Roman"/>
                        </a:rPr>
                        <a:t>0</a:t>
                      </a:r>
                      <a:endParaRPr sz="800">
                        <a:latin typeface="Times New Roman"/>
                        <a:ea typeface="Times New Roman"/>
                        <a:cs typeface="Times New Roman"/>
                        <a:sym typeface="Times New Roman"/>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800">
                          <a:latin typeface="Times New Roman"/>
                          <a:ea typeface="Times New Roman"/>
                          <a:cs typeface="Times New Roman"/>
                          <a:sym typeface="Times New Roman"/>
                        </a:rPr>
                        <a:t>-1</a:t>
                      </a:r>
                      <a:endParaRPr sz="800">
                        <a:latin typeface="Times New Roman"/>
                        <a:ea typeface="Times New Roman"/>
                        <a:cs typeface="Times New Roman"/>
                        <a:sym typeface="Times New Roman"/>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184550">
                <a:tc>
                  <a:txBody>
                    <a:bodyPr/>
                    <a:lstStyle/>
                    <a:p>
                      <a:pPr indent="0" lvl="0" marL="0" rtl="0" algn="l">
                        <a:lnSpc>
                          <a:spcPct val="115000"/>
                        </a:lnSpc>
                        <a:spcBef>
                          <a:spcPts val="0"/>
                        </a:spcBef>
                        <a:spcAft>
                          <a:spcPts val="0"/>
                        </a:spcAft>
                        <a:buNone/>
                      </a:pPr>
                      <a:r>
                        <a:rPr lang="en" sz="800">
                          <a:latin typeface="Times New Roman"/>
                          <a:ea typeface="Times New Roman"/>
                          <a:cs typeface="Times New Roman"/>
                          <a:sym typeface="Times New Roman"/>
                        </a:rPr>
                        <a:t>Cost</a:t>
                      </a:r>
                      <a:endParaRPr sz="800">
                        <a:latin typeface="Times New Roman"/>
                        <a:ea typeface="Times New Roman"/>
                        <a:cs typeface="Times New Roman"/>
                        <a:sym typeface="Times New Roman"/>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800">
                          <a:latin typeface="Times New Roman"/>
                          <a:ea typeface="Times New Roman"/>
                          <a:cs typeface="Times New Roman"/>
                          <a:sym typeface="Times New Roman"/>
                        </a:rPr>
                        <a:t>0.125</a:t>
                      </a:r>
                      <a:endParaRPr sz="800">
                        <a:latin typeface="Times New Roman"/>
                        <a:ea typeface="Times New Roman"/>
                        <a:cs typeface="Times New Roman"/>
                        <a:sym typeface="Times New Roman"/>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800">
                          <a:latin typeface="Times New Roman"/>
                          <a:ea typeface="Times New Roman"/>
                          <a:cs typeface="Times New Roman"/>
                          <a:sym typeface="Times New Roman"/>
                        </a:rPr>
                        <a:t>Datum</a:t>
                      </a:r>
                      <a:endParaRPr sz="800">
                        <a:latin typeface="Times New Roman"/>
                        <a:ea typeface="Times New Roman"/>
                        <a:cs typeface="Times New Roman"/>
                        <a:sym typeface="Times New Roman"/>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800">
                          <a:latin typeface="Times New Roman"/>
                          <a:ea typeface="Times New Roman"/>
                          <a:cs typeface="Times New Roman"/>
                          <a:sym typeface="Times New Roman"/>
                        </a:rPr>
                        <a:t>0</a:t>
                      </a:r>
                      <a:endParaRPr sz="800">
                        <a:latin typeface="Times New Roman"/>
                        <a:ea typeface="Times New Roman"/>
                        <a:cs typeface="Times New Roman"/>
                        <a:sym typeface="Times New Roman"/>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800">
                          <a:latin typeface="Times New Roman"/>
                          <a:ea typeface="Times New Roman"/>
                          <a:cs typeface="Times New Roman"/>
                          <a:sym typeface="Times New Roman"/>
                        </a:rPr>
                        <a:t>0</a:t>
                      </a:r>
                      <a:endParaRPr sz="800">
                        <a:latin typeface="Times New Roman"/>
                        <a:ea typeface="Times New Roman"/>
                        <a:cs typeface="Times New Roman"/>
                        <a:sym typeface="Times New Roman"/>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800">
                          <a:latin typeface="Times New Roman"/>
                          <a:ea typeface="Times New Roman"/>
                          <a:cs typeface="Times New Roman"/>
                          <a:sym typeface="Times New Roman"/>
                        </a:rPr>
                        <a:t>-1</a:t>
                      </a:r>
                      <a:endParaRPr sz="800">
                        <a:latin typeface="Times New Roman"/>
                        <a:ea typeface="Times New Roman"/>
                        <a:cs typeface="Times New Roman"/>
                        <a:sym typeface="Times New Roman"/>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800">
                          <a:latin typeface="Times New Roman"/>
                          <a:ea typeface="Times New Roman"/>
                          <a:cs typeface="Times New Roman"/>
                          <a:sym typeface="Times New Roman"/>
                        </a:rPr>
                        <a:t>-2</a:t>
                      </a:r>
                      <a:endParaRPr sz="800">
                        <a:latin typeface="Times New Roman"/>
                        <a:ea typeface="Times New Roman"/>
                        <a:cs typeface="Times New Roman"/>
                        <a:sym typeface="Times New Roman"/>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800">
                          <a:latin typeface="Times New Roman"/>
                          <a:ea typeface="Times New Roman"/>
                          <a:cs typeface="Times New Roman"/>
                          <a:sym typeface="Times New Roman"/>
                        </a:rPr>
                        <a:t>-2</a:t>
                      </a:r>
                      <a:endParaRPr sz="800">
                        <a:latin typeface="Times New Roman"/>
                        <a:ea typeface="Times New Roman"/>
                        <a:cs typeface="Times New Roman"/>
                        <a:sym typeface="Times New Roman"/>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800">
                          <a:latin typeface="Times New Roman"/>
                          <a:ea typeface="Times New Roman"/>
                          <a:cs typeface="Times New Roman"/>
                          <a:sym typeface="Times New Roman"/>
                        </a:rPr>
                        <a:t>0</a:t>
                      </a:r>
                      <a:endParaRPr sz="800">
                        <a:latin typeface="Times New Roman"/>
                        <a:ea typeface="Times New Roman"/>
                        <a:cs typeface="Times New Roman"/>
                        <a:sym typeface="Times New Roman"/>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800">
                          <a:latin typeface="Times New Roman"/>
                          <a:ea typeface="Times New Roman"/>
                          <a:cs typeface="Times New Roman"/>
                          <a:sym typeface="Times New Roman"/>
                        </a:rPr>
                        <a:t>0</a:t>
                      </a:r>
                      <a:endParaRPr sz="800">
                        <a:latin typeface="Times New Roman"/>
                        <a:ea typeface="Times New Roman"/>
                        <a:cs typeface="Times New Roman"/>
                        <a:sym typeface="Times New Roman"/>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800">
                          <a:latin typeface="Times New Roman"/>
                          <a:ea typeface="Times New Roman"/>
                          <a:cs typeface="Times New Roman"/>
                          <a:sym typeface="Times New Roman"/>
                        </a:rPr>
                        <a:t>-1</a:t>
                      </a:r>
                      <a:endParaRPr sz="800">
                        <a:latin typeface="Times New Roman"/>
                        <a:ea typeface="Times New Roman"/>
                        <a:cs typeface="Times New Roman"/>
                        <a:sym typeface="Times New Roman"/>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800">
                          <a:latin typeface="Times New Roman"/>
                          <a:ea typeface="Times New Roman"/>
                          <a:cs typeface="Times New Roman"/>
                          <a:sym typeface="Times New Roman"/>
                        </a:rPr>
                        <a:t>2</a:t>
                      </a:r>
                      <a:endParaRPr sz="800">
                        <a:latin typeface="Times New Roman"/>
                        <a:ea typeface="Times New Roman"/>
                        <a:cs typeface="Times New Roman"/>
                        <a:sym typeface="Times New Roman"/>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800">
                          <a:latin typeface="Times New Roman"/>
                          <a:ea typeface="Times New Roman"/>
                          <a:cs typeface="Times New Roman"/>
                          <a:sym typeface="Times New Roman"/>
                        </a:rPr>
                        <a:t>1</a:t>
                      </a:r>
                      <a:endParaRPr sz="800">
                        <a:latin typeface="Times New Roman"/>
                        <a:ea typeface="Times New Roman"/>
                        <a:cs typeface="Times New Roman"/>
                        <a:sym typeface="Times New Roman"/>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98775">
                <a:tc>
                  <a:txBody>
                    <a:bodyPr/>
                    <a:lstStyle/>
                    <a:p>
                      <a:pPr indent="0" lvl="0" marL="0" rtl="0" algn="l">
                        <a:lnSpc>
                          <a:spcPct val="115000"/>
                        </a:lnSpc>
                        <a:spcBef>
                          <a:spcPts val="0"/>
                        </a:spcBef>
                        <a:spcAft>
                          <a:spcPts val="0"/>
                        </a:spcAft>
                        <a:buNone/>
                      </a:pPr>
                      <a:r>
                        <a:rPr lang="en" sz="800">
                          <a:latin typeface="Times New Roman"/>
                          <a:ea typeface="Times New Roman"/>
                          <a:cs typeface="Times New Roman"/>
                          <a:sym typeface="Times New Roman"/>
                        </a:rPr>
                        <a:t>Lifetime of the sensor</a:t>
                      </a:r>
                      <a:endParaRPr sz="800">
                        <a:latin typeface="Times New Roman"/>
                        <a:ea typeface="Times New Roman"/>
                        <a:cs typeface="Times New Roman"/>
                        <a:sym typeface="Times New Roman"/>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800">
                          <a:latin typeface="Times New Roman"/>
                          <a:ea typeface="Times New Roman"/>
                          <a:cs typeface="Times New Roman"/>
                          <a:sym typeface="Times New Roman"/>
                        </a:rPr>
                        <a:t>0.125</a:t>
                      </a:r>
                      <a:endParaRPr sz="800">
                        <a:latin typeface="Times New Roman"/>
                        <a:ea typeface="Times New Roman"/>
                        <a:cs typeface="Times New Roman"/>
                        <a:sym typeface="Times New Roman"/>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800">
                          <a:latin typeface="Times New Roman"/>
                          <a:ea typeface="Times New Roman"/>
                          <a:cs typeface="Times New Roman"/>
                          <a:sym typeface="Times New Roman"/>
                        </a:rPr>
                        <a:t>Datum</a:t>
                      </a:r>
                      <a:endParaRPr sz="800">
                        <a:latin typeface="Times New Roman"/>
                        <a:ea typeface="Times New Roman"/>
                        <a:cs typeface="Times New Roman"/>
                        <a:sym typeface="Times New Roman"/>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800">
                          <a:latin typeface="Times New Roman"/>
                          <a:ea typeface="Times New Roman"/>
                          <a:cs typeface="Times New Roman"/>
                          <a:sym typeface="Times New Roman"/>
                        </a:rPr>
                        <a:t>2</a:t>
                      </a:r>
                      <a:endParaRPr sz="800">
                        <a:latin typeface="Times New Roman"/>
                        <a:ea typeface="Times New Roman"/>
                        <a:cs typeface="Times New Roman"/>
                        <a:sym typeface="Times New Roman"/>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800">
                          <a:latin typeface="Times New Roman"/>
                          <a:ea typeface="Times New Roman"/>
                          <a:cs typeface="Times New Roman"/>
                          <a:sym typeface="Times New Roman"/>
                        </a:rPr>
                        <a:t>-1</a:t>
                      </a:r>
                      <a:endParaRPr sz="800">
                        <a:latin typeface="Times New Roman"/>
                        <a:ea typeface="Times New Roman"/>
                        <a:cs typeface="Times New Roman"/>
                        <a:sym typeface="Times New Roman"/>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800">
                          <a:latin typeface="Times New Roman"/>
                          <a:ea typeface="Times New Roman"/>
                          <a:cs typeface="Times New Roman"/>
                          <a:sym typeface="Times New Roman"/>
                        </a:rPr>
                        <a:t>1</a:t>
                      </a:r>
                      <a:endParaRPr sz="800">
                        <a:latin typeface="Times New Roman"/>
                        <a:ea typeface="Times New Roman"/>
                        <a:cs typeface="Times New Roman"/>
                        <a:sym typeface="Times New Roman"/>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800">
                          <a:latin typeface="Times New Roman"/>
                          <a:ea typeface="Times New Roman"/>
                          <a:cs typeface="Times New Roman"/>
                          <a:sym typeface="Times New Roman"/>
                        </a:rPr>
                        <a:t>0</a:t>
                      </a:r>
                      <a:endParaRPr sz="800">
                        <a:latin typeface="Times New Roman"/>
                        <a:ea typeface="Times New Roman"/>
                        <a:cs typeface="Times New Roman"/>
                        <a:sym typeface="Times New Roman"/>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800">
                          <a:latin typeface="Times New Roman"/>
                          <a:ea typeface="Times New Roman"/>
                          <a:cs typeface="Times New Roman"/>
                          <a:sym typeface="Times New Roman"/>
                        </a:rPr>
                        <a:t>0</a:t>
                      </a:r>
                      <a:endParaRPr sz="800">
                        <a:latin typeface="Times New Roman"/>
                        <a:ea typeface="Times New Roman"/>
                        <a:cs typeface="Times New Roman"/>
                        <a:sym typeface="Times New Roman"/>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800">
                          <a:latin typeface="Times New Roman"/>
                          <a:ea typeface="Times New Roman"/>
                          <a:cs typeface="Times New Roman"/>
                          <a:sym typeface="Times New Roman"/>
                        </a:rPr>
                        <a:t>0</a:t>
                      </a:r>
                      <a:endParaRPr sz="800">
                        <a:latin typeface="Times New Roman"/>
                        <a:ea typeface="Times New Roman"/>
                        <a:cs typeface="Times New Roman"/>
                        <a:sym typeface="Times New Roman"/>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800">
                          <a:latin typeface="Times New Roman"/>
                          <a:ea typeface="Times New Roman"/>
                          <a:cs typeface="Times New Roman"/>
                          <a:sym typeface="Times New Roman"/>
                        </a:rPr>
                        <a:t>0</a:t>
                      </a:r>
                      <a:endParaRPr sz="800">
                        <a:latin typeface="Times New Roman"/>
                        <a:ea typeface="Times New Roman"/>
                        <a:cs typeface="Times New Roman"/>
                        <a:sym typeface="Times New Roman"/>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800">
                          <a:latin typeface="Times New Roman"/>
                          <a:ea typeface="Times New Roman"/>
                          <a:cs typeface="Times New Roman"/>
                          <a:sym typeface="Times New Roman"/>
                        </a:rPr>
                        <a:t>-1</a:t>
                      </a:r>
                      <a:endParaRPr sz="800">
                        <a:latin typeface="Times New Roman"/>
                        <a:ea typeface="Times New Roman"/>
                        <a:cs typeface="Times New Roman"/>
                        <a:sym typeface="Times New Roman"/>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800">
                          <a:latin typeface="Times New Roman"/>
                          <a:ea typeface="Times New Roman"/>
                          <a:cs typeface="Times New Roman"/>
                          <a:sym typeface="Times New Roman"/>
                        </a:rPr>
                        <a:t>-1</a:t>
                      </a:r>
                      <a:endParaRPr sz="800">
                        <a:latin typeface="Times New Roman"/>
                        <a:ea typeface="Times New Roman"/>
                        <a:cs typeface="Times New Roman"/>
                        <a:sym typeface="Times New Roman"/>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800">
                          <a:latin typeface="Times New Roman"/>
                          <a:ea typeface="Times New Roman"/>
                          <a:cs typeface="Times New Roman"/>
                          <a:sym typeface="Times New Roman"/>
                        </a:rPr>
                        <a:t>1</a:t>
                      </a:r>
                      <a:endParaRPr sz="800">
                        <a:latin typeface="Times New Roman"/>
                        <a:ea typeface="Times New Roman"/>
                        <a:cs typeface="Times New Roman"/>
                        <a:sym typeface="Times New Roman"/>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tcPr>
                </a:tc>
              </a:tr>
              <a:tr h="232000">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sz="800">
                          <a:latin typeface="Times New Roman"/>
                          <a:ea typeface="Times New Roman"/>
                          <a:cs typeface="Times New Roman"/>
                          <a:sym typeface="Times New Roman"/>
                        </a:rPr>
                        <a:t>SUM</a:t>
                      </a:r>
                      <a:endParaRPr b="1" sz="800">
                        <a:latin typeface="Times New Roman"/>
                        <a:ea typeface="Times New Roman"/>
                        <a:cs typeface="Times New Roman"/>
                        <a:sym typeface="Times New Roman"/>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800">
                          <a:latin typeface="Times New Roman"/>
                          <a:ea typeface="Times New Roman"/>
                          <a:cs typeface="Times New Roman"/>
                          <a:sym typeface="Times New Roman"/>
                        </a:rPr>
                        <a:t>Datum</a:t>
                      </a:r>
                      <a:endParaRPr sz="800">
                        <a:latin typeface="Times New Roman"/>
                        <a:ea typeface="Times New Roman"/>
                        <a:cs typeface="Times New Roman"/>
                        <a:sym typeface="Times New Roman"/>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800">
                          <a:latin typeface="Times New Roman"/>
                          <a:ea typeface="Times New Roman"/>
                          <a:cs typeface="Times New Roman"/>
                          <a:sym typeface="Times New Roman"/>
                        </a:rPr>
                        <a:t>4</a:t>
                      </a:r>
                      <a:endParaRPr sz="800">
                        <a:latin typeface="Times New Roman"/>
                        <a:ea typeface="Times New Roman"/>
                        <a:cs typeface="Times New Roman"/>
                        <a:sym typeface="Times New Roman"/>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800">
                          <a:latin typeface="Times New Roman"/>
                          <a:ea typeface="Times New Roman"/>
                          <a:cs typeface="Times New Roman"/>
                          <a:sym typeface="Times New Roman"/>
                        </a:rPr>
                        <a:t>-5</a:t>
                      </a:r>
                      <a:endParaRPr sz="800">
                        <a:latin typeface="Times New Roman"/>
                        <a:ea typeface="Times New Roman"/>
                        <a:cs typeface="Times New Roman"/>
                        <a:sym typeface="Times New Roman"/>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800">
                          <a:latin typeface="Times New Roman"/>
                          <a:ea typeface="Times New Roman"/>
                          <a:cs typeface="Times New Roman"/>
                          <a:sym typeface="Times New Roman"/>
                        </a:rPr>
                        <a:t>1</a:t>
                      </a:r>
                      <a:endParaRPr sz="800">
                        <a:latin typeface="Times New Roman"/>
                        <a:ea typeface="Times New Roman"/>
                        <a:cs typeface="Times New Roman"/>
                        <a:sym typeface="Times New Roman"/>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800">
                          <a:latin typeface="Times New Roman"/>
                          <a:ea typeface="Times New Roman"/>
                          <a:cs typeface="Times New Roman"/>
                          <a:sym typeface="Times New Roman"/>
                        </a:rPr>
                        <a:t>-5</a:t>
                      </a:r>
                      <a:endParaRPr sz="800">
                        <a:latin typeface="Times New Roman"/>
                        <a:ea typeface="Times New Roman"/>
                        <a:cs typeface="Times New Roman"/>
                        <a:sym typeface="Times New Roman"/>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800">
                          <a:latin typeface="Times New Roman"/>
                          <a:ea typeface="Times New Roman"/>
                          <a:cs typeface="Times New Roman"/>
                          <a:sym typeface="Times New Roman"/>
                        </a:rPr>
                        <a:t>-4</a:t>
                      </a:r>
                      <a:endParaRPr sz="800">
                        <a:latin typeface="Times New Roman"/>
                        <a:ea typeface="Times New Roman"/>
                        <a:cs typeface="Times New Roman"/>
                        <a:sym typeface="Times New Roman"/>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800">
                          <a:latin typeface="Times New Roman"/>
                          <a:ea typeface="Times New Roman"/>
                          <a:cs typeface="Times New Roman"/>
                          <a:sym typeface="Times New Roman"/>
                        </a:rPr>
                        <a:t>2</a:t>
                      </a:r>
                      <a:endParaRPr sz="800">
                        <a:latin typeface="Times New Roman"/>
                        <a:ea typeface="Times New Roman"/>
                        <a:cs typeface="Times New Roman"/>
                        <a:sym typeface="Times New Roman"/>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800">
                          <a:latin typeface="Times New Roman"/>
                          <a:ea typeface="Times New Roman"/>
                          <a:cs typeface="Times New Roman"/>
                          <a:sym typeface="Times New Roman"/>
                        </a:rPr>
                        <a:t>4</a:t>
                      </a:r>
                      <a:endParaRPr sz="800">
                        <a:latin typeface="Times New Roman"/>
                        <a:ea typeface="Times New Roman"/>
                        <a:cs typeface="Times New Roman"/>
                        <a:sym typeface="Times New Roman"/>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800">
                          <a:latin typeface="Times New Roman"/>
                          <a:ea typeface="Times New Roman"/>
                          <a:cs typeface="Times New Roman"/>
                          <a:sym typeface="Times New Roman"/>
                        </a:rPr>
                        <a:t>-10</a:t>
                      </a:r>
                      <a:endParaRPr sz="800">
                        <a:latin typeface="Times New Roman"/>
                        <a:ea typeface="Times New Roman"/>
                        <a:cs typeface="Times New Roman"/>
                        <a:sym typeface="Times New Roman"/>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800">
                          <a:latin typeface="Times New Roman"/>
                          <a:ea typeface="Times New Roman"/>
                          <a:cs typeface="Times New Roman"/>
                          <a:sym typeface="Times New Roman"/>
                        </a:rPr>
                        <a:t>1</a:t>
                      </a:r>
                      <a:endParaRPr sz="800">
                        <a:latin typeface="Times New Roman"/>
                        <a:ea typeface="Times New Roman"/>
                        <a:cs typeface="Times New Roman"/>
                        <a:sym typeface="Times New Roman"/>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800">
                          <a:latin typeface="Times New Roman"/>
                          <a:ea typeface="Times New Roman"/>
                          <a:cs typeface="Times New Roman"/>
                          <a:sym typeface="Times New Roman"/>
                        </a:rPr>
                        <a:t>3</a:t>
                      </a:r>
                      <a:endParaRPr sz="800">
                        <a:latin typeface="Times New Roman"/>
                        <a:ea typeface="Times New Roman"/>
                        <a:cs typeface="Times New Roman"/>
                        <a:sym typeface="Times New Roman"/>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
        <p:nvSpPr>
          <p:cNvPr id="226" name="Google Shape;226;p28"/>
          <p:cNvSpPr txBox="1"/>
          <p:nvPr>
            <p:ph idx="12" type="sldNum"/>
          </p:nvPr>
        </p:nvSpPr>
        <p:spPr>
          <a:xfrm>
            <a:off x="6553200" y="4767265"/>
            <a:ext cx="21336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29"/>
          <p:cNvSpPr txBox="1"/>
          <p:nvPr>
            <p:ph type="title"/>
          </p:nvPr>
        </p:nvSpPr>
        <p:spPr>
          <a:xfrm>
            <a:off x="482600" y="76201"/>
            <a:ext cx="5765700" cy="8574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sz="2600"/>
              <a:t>Concept</a:t>
            </a:r>
            <a:r>
              <a:rPr lang="en" sz="2600"/>
              <a:t> Refinement - Potentiometer</a:t>
            </a:r>
            <a:endParaRPr sz="2600"/>
          </a:p>
        </p:txBody>
      </p:sp>
      <p:sp>
        <p:nvSpPr>
          <p:cNvPr id="232" name="Google Shape;232;p29"/>
          <p:cNvSpPr txBox="1"/>
          <p:nvPr>
            <p:ph idx="1" type="body"/>
          </p:nvPr>
        </p:nvSpPr>
        <p:spPr>
          <a:xfrm>
            <a:off x="457200" y="1109125"/>
            <a:ext cx="3796800" cy="3485400"/>
          </a:xfrm>
          <a:prstGeom prst="rect">
            <a:avLst/>
          </a:prstGeom>
        </p:spPr>
        <p:txBody>
          <a:bodyPr anchorCtr="0" anchor="t" bIns="34275" lIns="68575" spcFirstLastPara="1" rIns="68575" wrap="square" tIns="34275">
            <a:normAutofit/>
          </a:bodyPr>
          <a:lstStyle/>
          <a:p>
            <a:pPr indent="-342900" lvl="0" marL="457200" rtl="0" algn="l">
              <a:spcBef>
                <a:spcPts val="500"/>
              </a:spcBef>
              <a:spcAft>
                <a:spcPts val="0"/>
              </a:spcAft>
              <a:buSzPts val="1800"/>
              <a:buChar char="●"/>
            </a:pPr>
            <a:r>
              <a:rPr lang="en" sz="1800"/>
              <a:t>Selected as a concept due to low accuracy of 1 %, and low cost</a:t>
            </a:r>
            <a:endParaRPr sz="1800"/>
          </a:p>
          <a:p>
            <a:pPr indent="-342900" lvl="0" marL="457200" rtl="0" algn="l">
              <a:spcBef>
                <a:spcPts val="1000"/>
              </a:spcBef>
              <a:spcAft>
                <a:spcPts val="0"/>
              </a:spcAft>
              <a:buSzPts val="1800"/>
              <a:buChar char="●"/>
            </a:pPr>
            <a:r>
              <a:rPr lang="en" sz="1800"/>
              <a:t>1st iteration could only measure on off control</a:t>
            </a:r>
            <a:endParaRPr sz="1800"/>
          </a:p>
          <a:p>
            <a:pPr indent="-342900" lvl="0" marL="457200" rtl="0" algn="l">
              <a:spcBef>
                <a:spcPts val="500"/>
              </a:spcBef>
              <a:spcAft>
                <a:spcPts val="0"/>
              </a:spcAft>
              <a:buSzPts val="1800"/>
              <a:buChar char="●"/>
            </a:pPr>
            <a:r>
              <a:rPr lang="en" sz="1800"/>
              <a:t>Concept iteration 2:  measure full rotation of the ball</a:t>
            </a:r>
            <a:endParaRPr sz="1800"/>
          </a:p>
          <a:p>
            <a:pPr indent="-342900" lvl="0" marL="457200" rtl="0" algn="l">
              <a:spcBef>
                <a:spcPts val="1000"/>
              </a:spcBef>
              <a:spcAft>
                <a:spcPts val="1000"/>
              </a:spcAft>
              <a:buSzPts val="1800"/>
              <a:buChar char="●"/>
            </a:pPr>
            <a:r>
              <a:rPr lang="en" sz="1800"/>
              <a:t>Added more moving parts so calibration and maintenance will take longer</a:t>
            </a:r>
            <a:endParaRPr sz="1800"/>
          </a:p>
        </p:txBody>
      </p:sp>
      <p:pic>
        <p:nvPicPr>
          <p:cNvPr id="233" name="Google Shape;233;p29"/>
          <p:cNvPicPr preferRelativeResize="0"/>
          <p:nvPr/>
        </p:nvPicPr>
        <p:blipFill rotWithShape="1">
          <a:blip r:embed="rId3">
            <a:alphaModFix/>
          </a:blip>
          <a:srcRect b="3663" l="0" r="0" t="10749"/>
          <a:stretch/>
        </p:blipFill>
        <p:spPr>
          <a:xfrm>
            <a:off x="5594525" y="1242375"/>
            <a:ext cx="1806550" cy="1787400"/>
          </a:xfrm>
          <a:prstGeom prst="rect">
            <a:avLst/>
          </a:prstGeom>
          <a:noFill/>
          <a:ln>
            <a:noFill/>
          </a:ln>
        </p:spPr>
      </p:pic>
      <p:pic>
        <p:nvPicPr>
          <p:cNvPr id="234" name="Google Shape;234;p29"/>
          <p:cNvPicPr preferRelativeResize="0"/>
          <p:nvPr/>
        </p:nvPicPr>
        <p:blipFill rotWithShape="1">
          <a:blip r:embed="rId4">
            <a:alphaModFix/>
          </a:blip>
          <a:srcRect b="28131" l="0" r="0" t="14091"/>
          <a:stretch/>
        </p:blipFill>
        <p:spPr>
          <a:xfrm>
            <a:off x="5205013" y="3193500"/>
            <a:ext cx="2585566" cy="1712250"/>
          </a:xfrm>
          <a:prstGeom prst="rect">
            <a:avLst/>
          </a:prstGeom>
          <a:noFill/>
          <a:ln>
            <a:noFill/>
          </a:ln>
        </p:spPr>
      </p:pic>
      <p:sp>
        <p:nvSpPr>
          <p:cNvPr id="235" name="Google Shape;235;p29"/>
          <p:cNvSpPr txBox="1"/>
          <p:nvPr/>
        </p:nvSpPr>
        <p:spPr>
          <a:xfrm>
            <a:off x="5045200" y="3029775"/>
            <a:ext cx="2905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Calibri"/>
                <a:ea typeface="Calibri"/>
                <a:cs typeface="Calibri"/>
                <a:sym typeface="Calibri"/>
              </a:rPr>
              <a:t>Refined  2nd iteration concept sketch</a:t>
            </a:r>
            <a:endParaRPr>
              <a:latin typeface="Calibri"/>
              <a:ea typeface="Calibri"/>
              <a:cs typeface="Calibri"/>
              <a:sym typeface="Calibri"/>
            </a:endParaRPr>
          </a:p>
        </p:txBody>
      </p:sp>
      <p:sp>
        <p:nvSpPr>
          <p:cNvPr id="236" name="Google Shape;236;p29"/>
          <p:cNvSpPr txBox="1"/>
          <p:nvPr/>
        </p:nvSpPr>
        <p:spPr>
          <a:xfrm>
            <a:off x="5347300" y="966850"/>
            <a:ext cx="2301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Calibri"/>
                <a:ea typeface="Calibri"/>
                <a:cs typeface="Calibri"/>
                <a:sym typeface="Calibri"/>
              </a:rPr>
              <a:t>1st iteration </a:t>
            </a:r>
            <a:r>
              <a:rPr lang="en">
                <a:latin typeface="Calibri"/>
                <a:ea typeface="Calibri"/>
                <a:cs typeface="Calibri"/>
                <a:sym typeface="Calibri"/>
              </a:rPr>
              <a:t>concept</a:t>
            </a:r>
            <a:r>
              <a:rPr lang="en">
                <a:latin typeface="Calibri"/>
                <a:ea typeface="Calibri"/>
                <a:cs typeface="Calibri"/>
                <a:sym typeface="Calibri"/>
              </a:rPr>
              <a:t> sketch</a:t>
            </a:r>
            <a:endParaRPr>
              <a:latin typeface="Calibri"/>
              <a:ea typeface="Calibri"/>
              <a:cs typeface="Calibri"/>
              <a:sym typeface="Calibri"/>
            </a:endParaRPr>
          </a:p>
        </p:txBody>
      </p:sp>
      <p:sp>
        <p:nvSpPr>
          <p:cNvPr id="237" name="Google Shape;237;p29"/>
          <p:cNvSpPr txBox="1"/>
          <p:nvPr>
            <p:ph idx="12" type="sldNum"/>
          </p:nvPr>
        </p:nvSpPr>
        <p:spPr>
          <a:xfrm>
            <a:off x="6553200" y="4767265"/>
            <a:ext cx="21336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2"/>
          <p:cNvSpPr txBox="1"/>
          <p:nvPr>
            <p:ph type="title"/>
          </p:nvPr>
        </p:nvSpPr>
        <p:spPr>
          <a:xfrm>
            <a:off x="477775" y="81051"/>
            <a:ext cx="5765700" cy="8574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Introduction</a:t>
            </a:r>
            <a:endParaRPr/>
          </a:p>
        </p:txBody>
      </p:sp>
      <p:sp>
        <p:nvSpPr>
          <p:cNvPr id="92" name="Google Shape;92;p12"/>
          <p:cNvSpPr txBox="1"/>
          <p:nvPr>
            <p:ph idx="1" type="body"/>
          </p:nvPr>
        </p:nvSpPr>
        <p:spPr>
          <a:xfrm>
            <a:off x="457200" y="776199"/>
            <a:ext cx="8229600" cy="3818400"/>
          </a:xfrm>
          <a:prstGeom prst="rect">
            <a:avLst/>
          </a:prstGeom>
        </p:spPr>
        <p:txBody>
          <a:bodyPr anchorCtr="0" anchor="t" bIns="34275" lIns="68575" spcFirstLastPara="1" rIns="68575" wrap="square" tIns="34275">
            <a:normAutofit fontScale="92500"/>
          </a:bodyPr>
          <a:lstStyle/>
          <a:p>
            <a:pPr indent="0" lvl="0" marL="0" rtl="0" algn="l">
              <a:spcBef>
                <a:spcPts val="500"/>
              </a:spcBef>
              <a:spcAft>
                <a:spcPts val="0"/>
              </a:spcAft>
              <a:buNone/>
            </a:pPr>
            <a:r>
              <a:t/>
            </a:r>
            <a:endParaRPr/>
          </a:p>
          <a:p>
            <a:pPr indent="-369570" lvl="0" marL="457200" rtl="0" algn="l">
              <a:spcBef>
                <a:spcPts val="500"/>
              </a:spcBef>
              <a:spcAft>
                <a:spcPts val="0"/>
              </a:spcAft>
              <a:buSzPct val="100000"/>
              <a:buChar char="●"/>
            </a:pPr>
            <a:r>
              <a:rPr lang="en"/>
              <a:t>Bray is one of the world's premier manufacturers of flow control and automation products and accessories.</a:t>
            </a:r>
            <a:endParaRPr/>
          </a:p>
          <a:p>
            <a:pPr indent="-369570" lvl="0" marL="457200" rtl="0" algn="l">
              <a:spcBef>
                <a:spcPts val="500"/>
              </a:spcBef>
              <a:spcAft>
                <a:spcPts val="0"/>
              </a:spcAft>
              <a:buSzPct val="100000"/>
              <a:buChar char="●"/>
            </a:pPr>
            <a:r>
              <a:rPr lang="en"/>
              <a:t>This semester, our team was assigned to work with Bray to develop a method to internally measure valve position independent of an actuator, measure actuator output torque, and detect fluid leakage to increase the valve's service life.</a:t>
            </a:r>
            <a:endParaRPr/>
          </a:p>
          <a:p>
            <a:pPr indent="-369570" lvl="0" marL="457200" rtl="0" algn="l">
              <a:spcBef>
                <a:spcPts val="1000"/>
              </a:spcBef>
              <a:spcAft>
                <a:spcPts val="1000"/>
              </a:spcAft>
              <a:buSzPct val="100000"/>
              <a:buChar char="●"/>
            </a:pPr>
            <a:r>
              <a:rPr lang="en"/>
              <a:t>Bray currently has an external solution for measuring actuator output torque from the stem's reaction forces, but finding an internal solution would be more beneficial for Bray.</a:t>
            </a:r>
            <a:endParaRPr/>
          </a:p>
        </p:txBody>
      </p:sp>
      <p:sp>
        <p:nvSpPr>
          <p:cNvPr id="93" name="Google Shape;93;p12"/>
          <p:cNvSpPr txBox="1"/>
          <p:nvPr>
            <p:ph idx="12" type="sldNum"/>
          </p:nvPr>
        </p:nvSpPr>
        <p:spPr>
          <a:xfrm>
            <a:off x="6553200" y="4767265"/>
            <a:ext cx="21336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30"/>
          <p:cNvSpPr txBox="1"/>
          <p:nvPr>
            <p:ph type="title"/>
          </p:nvPr>
        </p:nvSpPr>
        <p:spPr>
          <a:xfrm>
            <a:off x="482600" y="76201"/>
            <a:ext cx="5765700" cy="857400"/>
          </a:xfrm>
          <a:prstGeom prst="rect">
            <a:avLst/>
          </a:prstGeom>
        </p:spPr>
        <p:txBody>
          <a:bodyPr anchorCtr="0" anchor="ctr" bIns="34275" lIns="68575" spcFirstLastPara="1" rIns="68575" wrap="square" tIns="34275">
            <a:normAutofit fontScale="90000"/>
          </a:bodyPr>
          <a:lstStyle/>
          <a:p>
            <a:pPr indent="0" lvl="0" marL="0" rtl="0" algn="l">
              <a:spcBef>
                <a:spcPts val="0"/>
              </a:spcBef>
              <a:spcAft>
                <a:spcPts val="0"/>
              </a:spcAft>
              <a:buClr>
                <a:schemeClr val="dk1"/>
              </a:buClr>
              <a:buSzPct val="42307"/>
              <a:buFont typeface="Arial"/>
              <a:buNone/>
            </a:pPr>
            <a:r>
              <a:rPr lang="en" sz="2600"/>
              <a:t>Concept Refinement - magnet and compass</a:t>
            </a:r>
            <a:endParaRPr/>
          </a:p>
        </p:txBody>
      </p:sp>
      <p:sp>
        <p:nvSpPr>
          <p:cNvPr id="243" name="Google Shape;243;p30"/>
          <p:cNvSpPr txBox="1"/>
          <p:nvPr>
            <p:ph idx="1" type="body"/>
          </p:nvPr>
        </p:nvSpPr>
        <p:spPr>
          <a:xfrm>
            <a:off x="457200" y="1109125"/>
            <a:ext cx="4114800" cy="3485400"/>
          </a:xfrm>
          <a:prstGeom prst="rect">
            <a:avLst/>
          </a:prstGeom>
        </p:spPr>
        <p:txBody>
          <a:bodyPr anchorCtr="0" anchor="t" bIns="34275" lIns="68575" spcFirstLastPara="1" rIns="68575" wrap="square" tIns="34275">
            <a:normAutofit/>
          </a:bodyPr>
          <a:lstStyle/>
          <a:p>
            <a:pPr indent="-342900" lvl="0" marL="457200" rtl="0" algn="l">
              <a:spcBef>
                <a:spcPts val="500"/>
              </a:spcBef>
              <a:spcAft>
                <a:spcPts val="0"/>
              </a:spcAft>
              <a:buSzPts val="1800"/>
              <a:buChar char="●"/>
            </a:pPr>
            <a:r>
              <a:rPr lang="en" sz="1800"/>
              <a:t>Selected</a:t>
            </a:r>
            <a:r>
              <a:rPr lang="en" sz="1800"/>
              <a:t> due to minimal contact of the sensor.</a:t>
            </a:r>
            <a:endParaRPr sz="1800"/>
          </a:p>
          <a:p>
            <a:pPr indent="-342900" lvl="0" marL="457200" rtl="0" algn="l">
              <a:spcBef>
                <a:spcPts val="1000"/>
              </a:spcBef>
              <a:spcAft>
                <a:spcPts val="0"/>
              </a:spcAft>
              <a:buSzPts val="1800"/>
              <a:buChar char="●"/>
            </a:pPr>
            <a:r>
              <a:rPr lang="en" sz="1800"/>
              <a:t>Concern: accuracy of the compass</a:t>
            </a:r>
            <a:endParaRPr sz="1800"/>
          </a:p>
          <a:p>
            <a:pPr indent="-342900" lvl="0" marL="457200" rtl="0" algn="l">
              <a:spcBef>
                <a:spcPts val="1000"/>
              </a:spcBef>
              <a:spcAft>
                <a:spcPts val="0"/>
              </a:spcAft>
              <a:buSzPts val="1800"/>
              <a:buChar char="●"/>
            </a:pPr>
            <a:r>
              <a:rPr lang="en" sz="1800"/>
              <a:t>Similar design but using a hall effect sensor</a:t>
            </a:r>
            <a:endParaRPr sz="1800"/>
          </a:p>
          <a:p>
            <a:pPr indent="-342900" lvl="0" marL="457200" rtl="0" algn="l">
              <a:spcBef>
                <a:spcPts val="1000"/>
              </a:spcBef>
              <a:spcAft>
                <a:spcPts val="0"/>
              </a:spcAft>
              <a:buSzPts val="1800"/>
              <a:buChar char="●"/>
            </a:pPr>
            <a:r>
              <a:rPr lang="en" sz="1800"/>
              <a:t>Hall effect sensor has greater accuracy and is small enough to be </a:t>
            </a:r>
            <a:r>
              <a:rPr lang="en" sz="1800"/>
              <a:t>embedded</a:t>
            </a:r>
            <a:r>
              <a:rPr lang="en" sz="1800"/>
              <a:t> in the stem</a:t>
            </a:r>
            <a:endParaRPr sz="1800"/>
          </a:p>
          <a:p>
            <a:pPr indent="-342900" lvl="0" marL="457200" rtl="0" algn="l">
              <a:spcBef>
                <a:spcPts val="1000"/>
              </a:spcBef>
              <a:spcAft>
                <a:spcPts val="1000"/>
              </a:spcAft>
              <a:buSzPts val="1800"/>
              <a:buChar char="●"/>
            </a:pPr>
            <a:r>
              <a:rPr lang="en" sz="1800"/>
              <a:t>Hall effect sensor takes more power for a higher </a:t>
            </a:r>
            <a:r>
              <a:rPr lang="en" sz="1800"/>
              <a:t>accuracies</a:t>
            </a:r>
            <a:endParaRPr sz="1800"/>
          </a:p>
        </p:txBody>
      </p:sp>
      <p:pic>
        <p:nvPicPr>
          <p:cNvPr id="244" name="Google Shape;244;p30"/>
          <p:cNvPicPr preferRelativeResize="0"/>
          <p:nvPr/>
        </p:nvPicPr>
        <p:blipFill rotWithShape="1">
          <a:blip r:embed="rId3">
            <a:alphaModFix/>
          </a:blip>
          <a:srcRect b="2155" l="35094" r="0" t="12968"/>
          <a:stretch/>
        </p:blipFill>
        <p:spPr>
          <a:xfrm rot="-5400000">
            <a:off x="5631058" y="718230"/>
            <a:ext cx="2473235" cy="4267201"/>
          </a:xfrm>
          <a:prstGeom prst="rect">
            <a:avLst/>
          </a:prstGeom>
          <a:noFill/>
          <a:ln>
            <a:noFill/>
          </a:ln>
        </p:spPr>
      </p:pic>
      <p:sp>
        <p:nvSpPr>
          <p:cNvPr id="245" name="Google Shape;245;p30"/>
          <p:cNvSpPr txBox="1"/>
          <p:nvPr/>
        </p:nvSpPr>
        <p:spPr>
          <a:xfrm>
            <a:off x="5475375" y="1392225"/>
            <a:ext cx="2784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Calibri"/>
                <a:ea typeface="Calibri"/>
                <a:cs typeface="Calibri"/>
                <a:sym typeface="Calibri"/>
              </a:rPr>
              <a:t>Refined Concept: Hall effect sensor</a:t>
            </a:r>
            <a:endParaRPr>
              <a:latin typeface="Calibri"/>
              <a:ea typeface="Calibri"/>
              <a:cs typeface="Calibri"/>
              <a:sym typeface="Calibri"/>
            </a:endParaRPr>
          </a:p>
        </p:txBody>
      </p:sp>
      <p:sp>
        <p:nvSpPr>
          <p:cNvPr id="246" name="Google Shape;246;p30"/>
          <p:cNvSpPr txBox="1"/>
          <p:nvPr>
            <p:ph idx="12" type="sldNum"/>
          </p:nvPr>
        </p:nvSpPr>
        <p:spPr>
          <a:xfrm>
            <a:off x="6553200" y="4767265"/>
            <a:ext cx="21336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31"/>
          <p:cNvSpPr txBox="1"/>
          <p:nvPr>
            <p:ph type="title"/>
          </p:nvPr>
        </p:nvSpPr>
        <p:spPr>
          <a:xfrm>
            <a:off x="482600" y="76201"/>
            <a:ext cx="5765700" cy="857400"/>
          </a:xfrm>
          <a:prstGeom prst="rect">
            <a:avLst/>
          </a:prstGeom>
        </p:spPr>
        <p:txBody>
          <a:bodyPr anchorCtr="0" anchor="ctr" bIns="34275" lIns="68575" spcFirstLastPara="1" rIns="68575" wrap="square" tIns="34275">
            <a:normAutofit fontScale="90000"/>
          </a:bodyPr>
          <a:lstStyle/>
          <a:p>
            <a:pPr indent="0" lvl="0" marL="0" rtl="0" algn="l">
              <a:spcBef>
                <a:spcPts val="0"/>
              </a:spcBef>
              <a:spcAft>
                <a:spcPts val="0"/>
              </a:spcAft>
              <a:buNone/>
            </a:pPr>
            <a:r>
              <a:rPr lang="en"/>
              <a:t>Design R</a:t>
            </a:r>
            <a:r>
              <a:rPr lang="en"/>
              <a:t>efinement</a:t>
            </a:r>
            <a:r>
              <a:rPr lang="en"/>
              <a:t> - Torque</a:t>
            </a:r>
            <a:endParaRPr/>
          </a:p>
        </p:txBody>
      </p:sp>
      <p:graphicFrame>
        <p:nvGraphicFramePr>
          <p:cNvPr id="252" name="Google Shape;252;p31"/>
          <p:cNvGraphicFramePr/>
          <p:nvPr/>
        </p:nvGraphicFramePr>
        <p:xfrm>
          <a:off x="1168263" y="1184275"/>
          <a:ext cx="3000000" cy="3000000"/>
        </p:xfrm>
        <a:graphic>
          <a:graphicData uri="http://schemas.openxmlformats.org/drawingml/2006/table">
            <a:tbl>
              <a:tblPr>
                <a:noFill/>
                <a:tableStyleId>{0700A678-9626-4F87-A7AD-2A31101C5E75}</a:tableStyleId>
              </a:tblPr>
              <a:tblGrid>
                <a:gridCol w="951350"/>
                <a:gridCol w="703025"/>
                <a:gridCol w="852825"/>
                <a:gridCol w="1118375"/>
                <a:gridCol w="823475"/>
                <a:gridCol w="1445325"/>
                <a:gridCol w="913075"/>
              </a:tblGrid>
              <a:tr h="428400">
                <a:tc>
                  <a:txBody>
                    <a:bodyPr/>
                    <a:lstStyle/>
                    <a:p>
                      <a:pPr indent="0" lvl="0" marL="0" rtl="0" algn="l">
                        <a:lnSpc>
                          <a:spcPct val="115000"/>
                        </a:lnSpc>
                        <a:spcBef>
                          <a:spcPts val="0"/>
                        </a:spcBef>
                        <a:spcAft>
                          <a:spcPts val="0"/>
                        </a:spcAft>
                        <a:buNone/>
                      </a:pPr>
                      <a:r>
                        <a:rPr b="1" lang="en" sz="900"/>
                        <a:t>TORQUE</a:t>
                      </a:r>
                      <a:endParaRPr sz="900"/>
                    </a:p>
                  </a:txBody>
                  <a:tcPr marT="25400" marB="25400" marR="25400" marL="25400" anchor="b">
                    <a:lnL cap="flat" cmpd="sng" w="10575">
                      <a:solidFill>
                        <a:srgbClr val="CCCCCC"/>
                      </a:solidFill>
                      <a:prstDash val="solid"/>
                      <a:round/>
                      <a:headEnd len="sm" w="sm" type="none"/>
                      <a:tailEnd len="sm" w="sm" type="none"/>
                    </a:lnL>
                    <a:lnR cap="flat" cmpd="sng" w="10575">
                      <a:solidFill>
                        <a:srgbClr val="CCCCCC"/>
                      </a:solidFill>
                      <a:prstDash val="solid"/>
                      <a:round/>
                      <a:headEnd len="sm" w="sm" type="none"/>
                      <a:tailEnd len="sm" w="sm" type="none"/>
                    </a:lnR>
                    <a:lnT cap="flat" cmpd="sng" w="10575">
                      <a:solidFill>
                        <a:srgbClr val="CCCCCC"/>
                      </a:solidFill>
                      <a:prstDash val="solid"/>
                      <a:round/>
                      <a:headEnd len="sm" w="sm" type="none"/>
                      <a:tailEnd len="sm" w="sm" type="none"/>
                    </a:lnT>
                    <a:lnB cap="flat" cmpd="sng" w="10575">
                      <a:solidFill>
                        <a:srgbClr val="CCCCCC"/>
                      </a:solidFill>
                      <a:prstDash val="solid"/>
                      <a:round/>
                      <a:headEnd len="sm" w="sm" type="none"/>
                      <a:tailEnd len="sm" w="sm" type="none"/>
                    </a:lnB>
                    <a:solidFill>
                      <a:srgbClr val="9FC5E8"/>
                    </a:solidFill>
                  </a:tcPr>
                </a:tc>
                <a:tc>
                  <a:txBody>
                    <a:bodyPr/>
                    <a:lstStyle/>
                    <a:p>
                      <a:pPr indent="0" lvl="0" marL="0" rtl="0" algn="l">
                        <a:lnSpc>
                          <a:spcPct val="115000"/>
                        </a:lnSpc>
                        <a:spcBef>
                          <a:spcPts val="0"/>
                        </a:spcBef>
                        <a:spcAft>
                          <a:spcPts val="0"/>
                        </a:spcAft>
                        <a:buNone/>
                      </a:pPr>
                      <a:r>
                        <a:rPr b="1" lang="en" sz="900"/>
                        <a:t>Importance</a:t>
                      </a:r>
                      <a:endParaRPr sz="900"/>
                    </a:p>
                  </a:txBody>
                  <a:tcPr marT="25400" marB="25400" marR="25400" marL="25400" anchor="b">
                    <a:lnL cap="flat" cmpd="sng" w="10575">
                      <a:solidFill>
                        <a:srgbClr val="CCCCCC"/>
                      </a:solidFill>
                      <a:prstDash val="solid"/>
                      <a:round/>
                      <a:headEnd len="sm" w="sm" type="none"/>
                      <a:tailEnd len="sm" w="sm" type="none"/>
                    </a:lnL>
                    <a:lnR cap="flat" cmpd="sng" w="10575">
                      <a:solidFill>
                        <a:srgbClr val="CCCCCC"/>
                      </a:solidFill>
                      <a:prstDash val="solid"/>
                      <a:round/>
                      <a:headEnd len="sm" w="sm" type="none"/>
                      <a:tailEnd len="sm" w="sm" type="none"/>
                    </a:lnR>
                    <a:lnT cap="flat" cmpd="sng" w="10575">
                      <a:solidFill>
                        <a:srgbClr val="CCCCCC"/>
                      </a:solidFill>
                      <a:prstDash val="solid"/>
                      <a:round/>
                      <a:headEnd len="sm" w="sm" type="none"/>
                      <a:tailEnd len="sm" w="sm" type="none"/>
                    </a:lnT>
                    <a:lnB cap="flat" cmpd="sng" w="10575">
                      <a:solidFill>
                        <a:srgbClr val="CCCCCC"/>
                      </a:solidFill>
                      <a:prstDash val="solid"/>
                      <a:round/>
                      <a:headEnd len="sm" w="sm" type="none"/>
                      <a:tailEnd len="sm" w="sm" type="none"/>
                    </a:lnB>
                    <a:solidFill>
                      <a:srgbClr val="9FC5E8"/>
                    </a:solidFill>
                  </a:tcPr>
                </a:tc>
                <a:tc>
                  <a:txBody>
                    <a:bodyPr/>
                    <a:lstStyle/>
                    <a:p>
                      <a:pPr indent="0" lvl="0" marL="0" rtl="0" algn="l">
                        <a:lnSpc>
                          <a:spcPct val="115000"/>
                        </a:lnSpc>
                        <a:spcBef>
                          <a:spcPts val="0"/>
                        </a:spcBef>
                        <a:spcAft>
                          <a:spcPts val="0"/>
                        </a:spcAft>
                        <a:buNone/>
                      </a:pPr>
                      <a:r>
                        <a:rPr b="1" lang="en" sz="900"/>
                        <a:t>Cylindrical Strain Gauge</a:t>
                      </a:r>
                      <a:endParaRPr sz="900"/>
                    </a:p>
                  </a:txBody>
                  <a:tcPr marT="25400" marB="25400" marR="25400" marL="25400" anchor="b">
                    <a:lnL cap="flat" cmpd="sng" w="10575">
                      <a:solidFill>
                        <a:srgbClr val="CCCCCC"/>
                      </a:solidFill>
                      <a:prstDash val="solid"/>
                      <a:round/>
                      <a:headEnd len="sm" w="sm" type="none"/>
                      <a:tailEnd len="sm" w="sm" type="none"/>
                    </a:lnL>
                    <a:lnR cap="flat" cmpd="sng" w="10575">
                      <a:solidFill>
                        <a:srgbClr val="CCCCCC"/>
                      </a:solidFill>
                      <a:prstDash val="solid"/>
                      <a:round/>
                      <a:headEnd len="sm" w="sm" type="none"/>
                      <a:tailEnd len="sm" w="sm" type="none"/>
                    </a:lnR>
                    <a:lnT cap="flat" cmpd="sng" w="10575">
                      <a:solidFill>
                        <a:srgbClr val="CCCCCC"/>
                      </a:solidFill>
                      <a:prstDash val="solid"/>
                      <a:round/>
                      <a:headEnd len="sm" w="sm" type="none"/>
                      <a:tailEnd len="sm" w="sm" type="none"/>
                    </a:lnT>
                    <a:lnB cap="flat" cmpd="sng" w="10575">
                      <a:solidFill>
                        <a:srgbClr val="CCCCCC"/>
                      </a:solidFill>
                      <a:prstDash val="solid"/>
                      <a:round/>
                      <a:headEnd len="sm" w="sm" type="none"/>
                      <a:tailEnd len="sm" w="sm" type="none"/>
                    </a:lnB>
                    <a:solidFill>
                      <a:srgbClr val="9FC5E8"/>
                    </a:solidFill>
                  </a:tcPr>
                </a:tc>
                <a:tc>
                  <a:txBody>
                    <a:bodyPr/>
                    <a:lstStyle/>
                    <a:p>
                      <a:pPr indent="0" lvl="0" marL="0" rtl="0" algn="l">
                        <a:lnSpc>
                          <a:spcPct val="115000"/>
                        </a:lnSpc>
                        <a:spcBef>
                          <a:spcPts val="0"/>
                        </a:spcBef>
                        <a:spcAft>
                          <a:spcPts val="0"/>
                        </a:spcAft>
                        <a:buNone/>
                      </a:pPr>
                      <a:r>
                        <a:rPr b="1" lang="en" sz="900"/>
                        <a:t>Encoder connected to gear</a:t>
                      </a:r>
                      <a:endParaRPr sz="900"/>
                    </a:p>
                  </a:txBody>
                  <a:tcPr marT="25400" marB="25400" marR="25400" marL="25400" anchor="b">
                    <a:lnL cap="flat" cmpd="sng" w="10575">
                      <a:solidFill>
                        <a:srgbClr val="CCCCCC"/>
                      </a:solidFill>
                      <a:prstDash val="solid"/>
                      <a:round/>
                      <a:headEnd len="sm" w="sm" type="none"/>
                      <a:tailEnd len="sm" w="sm" type="none"/>
                    </a:lnL>
                    <a:lnR cap="flat" cmpd="sng" w="10575">
                      <a:solidFill>
                        <a:srgbClr val="CCCCCC"/>
                      </a:solidFill>
                      <a:prstDash val="solid"/>
                      <a:round/>
                      <a:headEnd len="sm" w="sm" type="none"/>
                      <a:tailEnd len="sm" w="sm" type="none"/>
                    </a:lnR>
                    <a:lnT cap="flat" cmpd="sng" w="10575">
                      <a:solidFill>
                        <a:srgbClr val="CCCCCC"/>
                      </a:solidFill>
                      <a:prstDash val="solid"/>
                      <a:round/>
                      <a:headEnd len="sm" w="sm" type="none"/>
                      <a:tailEnd len="sm" w="sm" type="none"/>
                    </a:lnT>
                    <a:lnB cap="flat" cmpd="sng" w="10575">
                      <a:solidFill>
                        <a:srgbClr val="CCCCCC"/>
                      </a:solidFill>
                      <a:prstDash val="solid"/>
                      <a:round/>
                      <a:headEnd len="sm" w="sm" type="none"/>
                      <a:tailEnd len="sm" w="sm" type="none"/>
                    </a:lnB>
                    <a:solidFill>
                      <a:srgbClr val="9FC5E8"/>
                    </a:solidFill>
                  </a:tcPr>
                </a:tc>
                <a:tc>
                  <a:txBody>
                    <a:bodyPr/>
                    <a:lstStyle/>
                    <a:p>
                      <a:pPr indent="0" lvl="0" marL="0" rtl="0" algn="l">
                        <a:lnSpc>
                          <a:spcPct val="115000"/>
                        </a:lnSpc>
                        <a:spcBef>
                          <a:spcPts val="0"/>
                        </a:spcBef>
                        <a:spcAft>
                          <a:spcPts val="0"/>
                        </a:spcAft>
                        <a:buNone/>
                      </a:pPr>
                      <a:r>
                        <a:rPr b="1" lang="en" sz="900"/>
                        <a:t>Spring Scale</a:t>
                      </a:r>
                      <a:endParaRPr sz="900"/>
                    </a:p>
                  </a:txBody>
                  <a:tcPr marT="25400" marB="25400" marR="25400" marL="25400" anchor="b">
                    <a:lnL cap="flat" cmpd="sng" w="10575">
                      <a:solidFill>
                        <a:srgbClr val="CCCCCC"/>
                      </a:solidFill>
                      <a:prstDash val="solid"/>
                      <a:round/>
                      <a:headEnd len="sm" w="sm" type="none"/>
                      <a:tailEnd len="sm" w="sm" type="none"/>
                    </a:lnL>
                    <a:lnR cap="flat" cmpd="sng" w="10575">
                      <a:solidFill>
                        <a:srgbClr val="CCCCCC"/>
                      </a:solidFill>
                      <a:prstDash val="solid"/>
                      <a:round/>
                      <a:headEnd len="sm" w="sm" type="none"/>
                      <a:tailEnd len="sm" w="sm" type="none"/>
                    </a:lnR>
                    <a:lnT cap="flat" cmpd="sng" w="10575">
                      <a:solidFill>
                        <a:srgbClr val="CCCCCC"/>
                      </a:solidFill>
                      <a:prstDash val="solid"/>
                      <a:round/>
                      <a:headEnd len="sm" w="sm" type="none"/>
                      <a:tailEnd len="sm" w="sm" type="none"/>
                    </a:lnT>
                    <a:lnB cap="flat" cmpd="sng" w="10575">
                      <a:solidFill>
                        <a:srgbClr val="CCCCCC"/>
                      </a:solidFill>
                      <a:prstDash val="solid"/>
                      <a:round/>
                      <a:headEnd len="sm" w="sm" type="none"/>
                      <a:tailEnd len="sm" w="sm" type="none"/>
                    </a:lnB>
                    <a:solidFill>
                      <a:srgbClr val="9FC5E8"/>
                    </a:solidFill>
                  </a:tcPr>
                </a:tc>
                <a:tc>
                  <a:txBody>
                    <a:bodyPr/>
                    <a:lstStyle/>
                    <a:p>
                      <a:pPr indent="0" lvl="0" marL="0" rtl="0" algn="l">
                        <a:lnSpc>
                          <a:spcPct val="115000"/>
                        </a:lnSpc>
                        <a:spcBef>
                          <a:spcPts val="0"/>
                        </a:spcBef>
                        <a:spcAft>
                          <a:spcPts val="0"/>
                        </a:spcAft>
                        <a:buNone/>
                      </a:pPr>
                      <a:r>
                        <a:rPr b="1" lang="en" sz="900"/>
                        <a:t>Lidar to measure distance of sliding pin</a:t>
                      </a:r>
                      <a:endParaRPr sz="900"/>
                    </a:p>
                  </a:txBody>
                  <a:tcPr marT="25400" marB="25400" marR="25400" marL="25400" anchor="b">
                    <a:lnL cap="flat" cmpd="sng" w="10575">
                      <a:solidFill>
                        <a:srgbClr val="CCCCCC"/>
                      </a:solidFill>
                      <a:prstDash val="solid"/>
                      <a:round/>
                      <a:headEnd len="sm" w="sm" type="none"/>
                      <a:tailEnd len="sm" w="sm" type="none"/>
                    </a:lnL>
                    <a:lnR cap="flat" cmpd="sng" w="10575">
                      <a:solidFill>
                        <a:srgbClr val="CCCCCC"/>
                      </a:solidFill>
                      <a:prstDash val="solid"/>
                      <a:round/>
                      <a:headEnd len="sm" w="sm" type="none"/>
                      <a:tailEnd len="sm" w="sm" type="none"/>
                    </a:lnR>
                    <a:lnT cap="flat" cmpd="sng" w="10575">
                      <a:solidFill>
                        <a:srgbClr val="CCCCCC"/>
                      </a:solidFill>
                      <a:prstDash val="solid"/>
                      <a:round/>
                      <a:headEnd len="sm" w="sm" type="none"/>
                      <a:tailEnd len="sm" w="sm" type="none"/>
                    </a:lnT>
                    <a:lnB cap="flat" cmpd="sng" w="10575">
                      <a:solidFill>
                        <a:srgbClr val="CCCCCC"/>
                      </a:solidFill>
                      <a:prstDash val="solid"/>
                      <a:round/>
                      <a:headEnd len="sm" w="sm" type="none"/>
                      <a:tailEnd len="sm" w="sm" type="none"/>
                    </a:lnB>
                    <a:solidFill>
                      <a:srgbClr val="9FC5E8"/>
                    </a:solidFill>
                  </a:tcPr>
                </a:tc>
                <a:tc>
                  <a:txBody>
                    <a:bodyPr/>
                    <a:lstStyle/>
                    <a:p>
                      <a:pPr indent="0" lvl="0" marL="0" rtl="0" algn="l">
                        <a:lnSpc>
                          <a:spcPct val="115000"/>
                        </a:lnSpc>
                        <a:spcBef>
                          <a:spcPts val="0"/>
                        </a:spcBef>
                        <a:spcAft>
                          <a:spcPts val="0"/>
                        </a:spcAft>
                        <a:buNone/>
                      </a:pPr>
                      <a:r>
                        <a:rPr b="1" lang="en" sz="900"/>
                        <a:t>Potentiometer</a:t>
                      </a:r>
                      <a:endParaRPr sz="900"/>
                    </a:p>
                  </a:txBody>
                  <a:tcPr marT="25400" marB="25400" marR="25400" marL="25400" anchor="b">
                    <a:lnL cap="flat" cmpd="sng" w="10575">
                      <a:solidFill>
                        <a:srgbClr val="CCCCCC"/>
                      </a:solidFill>
                      <a:prstDash val="solid"/>
                      <a:round/>
                      <a:headEnd len="sm" w="sm" type="none"/>
                      <a:tailEnd len="sm" w="sm" type="none"/>
                    </a:lnL>
                    <a:lnR cap="flat" cmpd="sng" w="10575">
                      <a:solidFill>
                        <a:srgbClr val="CCCCCC"/>
                      </a:solidFill>
                      <a:prstDash val="solid"/>
                      <a:round/>
                      <a:headEnd len="sm" w="sm" type="none"/>
                      <a:tailEnd len="sm" w="sm" type="none"/>
                    </a:lnR>
                    <a:lnT cap="flat" cmpd="sng" w="10575">
                      <a:solidFill>
                        <a:srgbClr val="CCCCCC"/>
                      </a:solidFill>
                      <a:prstDash val="solid"/>
                      <a:round/>
                      <a:headEnd len="sm" w="sm" type="none"/>
                      <a:tailEnd len="sm" w="sm" type="none"/>
                    </a:lnT>
                    <a:lnB cap="flat" cmpd="sng" w="10575">
                      <a:solidFill>
                        <a:srgbClr val="CCCCCC"/>
                      </a:solidFill>
                      <a:prstDash val="solid"/>
                      <a:round/>
                      <a:headEnd len="sm" w="sm" type="none"/>
                      <a:tailEnd len="sm" w="sm" type="none"/>
                    </a:lnB>
                    <a:solidFill>
                      <a:srgbClr val="9FC5E8"/>
                    </a:solidFill>
                  </a:tcPr>
                </a:tc>
              </a:tr>
              <a:tr h="428400">
                <a:tc>
                  <a:txBody>
                    <a:bodyPr/>
                    <a:lstStyle/>
                    <a:p>
                      <a:pPr indent="0" lvl="0" marL="0" rtl="0" algn="l">
                        <a:lnSpc>
                          <a:spcPct val="115000"/>
                        </a:lnSpc>
                        <a:spcBef>
                          <a:spcPts val="0"/>
                        </a:spcBef>
                        <a:spcAft>
                          <a:spcPts val="0"/>
                        </a:spcAft>
                        <a:buNone/>
                      </a:pPr>
                      <a:r>
                        <a:rPr lang="en" sz="900"/>
                        <a:t>Measurement Accuracy</a:t>
                      </a:r>
                      <a:endParaRPr sz="900"/>
                    </a:p>
                  </a:txBody>
                  <a:tcPr marT="25400" marB="25400" marR="25400" marL="25400" anchor="b">
                    <a:lnL cap="flat" cmpd="sng" w="10575">
                      <a:solidFill>
                        <a:srgbClr val="CCCCCC"/>
                      </a:solidFill>
                      <a:prstDash val="solid"/>
                      <a:round/>
                      <a:headEnd len="sm" w="sm" type="none"/>
                      <a:tailEnd len="sm" w="sm" type="none"/>
                    </a:lnL>
                    <a:lnR cap="flat" cmpd="sng" w="10575">
                      <a:solidFill>
                        <a:srgbClr val="CCCCCC"/>
                      </a:solidFill>
                      <a:prstDash val="solid"/>
                      <a:round/>
                      <a:headEnd len="sm" w="sm" type="none"/>
                      <a:tailEnd len="sm" w="sm" type="none"/>
                    </a:lnR>
                    <a:lnT cap="flat" cmpd="sng" w="10575">
                      <a:solidFill>
                        <a:srgbClr val="CCCCCC"/>
                      </a:solidFill>
                      <a:prstDash val="solid"/>
                      <a:round/>
                      <a:headEnd len="sm" w="sm" type="none"/>
                      <a:tailEnd len="sm" w="sm" type="none"/>
                    </a:lnT>
                    <a:lnB cap="flat" cmpd="sng" w="1057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900"/>
                        <a:t>0.2</a:t>
                      </a:r>
                      <a:endParaRPr sz="900"/>
                    </a:p>
                  </a:txBody>
                  <a:tcPr marT="25400" marB="25400" marR="25400" marL="25400" anchor="b">
                    <a:lnL cap="flat" cmpd="sng" w="10575">
                      <a:solidFill>
                        <a:srgbClr val="CCCCCC"/>
                      </a:solidFill>
                      <a:prstDash val="solid"/>
                      <a:round/>
                      <a:headEnd len="sm" w="sm" type="none"/>
                      <a:tailEnd len="sm" w="sm" type="none"/>
                    </a:lnL>
                    <a:lnR cap="flat" cmpd="sng" w="10575">
                      <a:solidFill>
                        <a:srgbClr val="CCCCCC"/>
                      </a:solidFill>
                      <a:prstDash val="solid"/>
                      <a:round/>
                      <a:headEnd len="sm" w="sm" type="none"/>
                      <a:tailEnd len="sm" w="sm" type="none"/>
                    </a:lnR>
                    <a:lnT cap="flat" cmpd="sng" w="10575">
                      <a:solidFill>
                        <a:srgbClr val="CCCCCC"/>
                      </a:solidFill>
                      <a:prstDash val="solid"/>
                      <a:round/>
                      <a:headEnd len="sm" w="sm" type="none"/>
                      <a:tailEnd len="sm" w="sm" type="none"/>
                    </a:lnT>
                    <a:lnB cap="flat" cmpd="sng" w="1057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t>Datum</a:t>
                      </a:r>
                      <a:endParaRPr sz="900"/>
                    </a:p>
                  </a:txBody>
                  <a:tcPr marT="25400" marB="25400" marR="25400" marL="25400" anchor="b">
                    <a:lnL cap="flat" cmpd="sng" w="10575">
                      <a:solidFill>
                        <a:srgbClr val="CCCCCC"/>
                      </a:solidFill>
                      <a:prstDash val="solid"/>
                      <a:round/>
                      <a:headEnd len="sm" w="sm" type="none"/>
                      <a:tailEnd len="sm" w="sm" type="none"/>
                    </a:lnL>
                    <a:lnR cap="flat" cmpd="sng" w="10575">
                      <a:solidFill>
                        <a:srgbClr val="CCCCCC"/>
                      </a:solidFill>
                      <a:prstDash val="solid"/>
                      <a:round/>
                      <a:headEnd len="sm" w="sm" type="none"/>
                      <a:tailEnd len="sm" w="sm" type="none"/>
                    </a:lnR>
                    <a:lnT cap="flat" cmpd="sng" w="10575">
                      <a:solidFill>
                        <a:srgbClr val="CCCCCC"/>
                      </a:solidFill>
                      <a:prstDash val="solid"/>
                      <a:round/>
                      <a:headEnd len="sm" w="sm" type="none"/>
                      <a:tailEnd len="sm" w="sm" type="none"/>
                    </a:lnT>
                    <a:lnB cap="flat" cmpd="sng" w="1057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900"/>
                        <a:t>1</a:t>
                      </a:r>
                      <a:endParaRPr sz="900"/>
                    </a:p>
                  </a:txBody>
                  <a:tcPr marT="25400" marB="25400" marR="25400" marL="25400" anchor="b">
                    <a:lnL cap="flat" cmpd="sng" w="10575">
                      <a:solidFill>
                        <a:srgbClr val="CCCCCC"/>
                      </a:solidFill>
                      <a:prstDash val="solid"/>
                      <a:round/>
                      <a:headEnd len="sm" w="sm" type="none"/>
                      <a:tailEnd len="sm" w="sm" type="none"/>
                    </a:lnL>
                    <a:lnR cap="flat" cmpd="sng" w="10575">
                      <a:solidFill>
                        <a:srgbClr val="CCCCCC"/>
                      </a:solidFill>
                      <a:prstDash val="solid"/>
                      <a:round/>
                      <a:headEnd len="sm" w="sm" type="none"/>
                      <a:tailEnd len="sm" w="sm" type="none"/>
                    </a:lnR>
                    <a:lnT cap="flat" cmpd="sng" w="10575">
                      <a:solidFill>
                        <a:srgbClr val="CCCCCC"/>
                      </a:solidFill>
                      <a:prstDash val="solid"/>
                      <a:round/>
                      <a:headEnd len="sm" w="sm" type="none"/>
                      <a:tailEnd len="sm" w="sm" type="none"/>
                    </a:lnT>
                    <a:lnB cap="flat" cmpd="sng" w="1057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900"/>
                        <a:t>-3</a:t>
                      </a:r>
                      <a:endParaRPr sz="900"/>
                    </a:p>
                  </a:txBody>
                  <a:tcPr marT="25400" marB="25400" marR="25400" marL="25400" anchor="b">
                    <a:lnL cap="flat" cmpd="sng" w="10575">
                      <a:solidFill>
                        <a:srgbClr val="CCCCCC"/>
                      </a:solidFill>
                      <a:prstDash val="solid"/>
                      <a:round/>
                      <a:headEnd len="sm" w="sm" type="none"/>
                      <a:tailEnd len="sm" w="sm" type="none"/>
                    </a:lnL>
                    <a:lnR cap="flat" cmpd="sng" w="10575">
                      <a:solidFill>
                        <a:srgbClr val="CCCCCC"/>
                      </a:solidFill>
                      <a:prstDash val="solid"/>
                      <a:round/>
                      <a:headEnd len="sm" w="sm" type="none"/>
                      <a:tailEnd len="sm" w="sm" type="none"/>
                    </a:lnR>
                    <a:lnT cap="flat" cmpd="sng" w="10575">
                      <a:solidFill>
                        <a:srgbClr val="CCCCCC"/>
                      </a:solidFill>
                      <a:prstDash val="solid"/>
                      <a:round/>
                      <a:headEnd len="sm" w="sm" type="none"/>
                      <a:tailEnd len="sm" w="sm" type="none"/>
                    </a:lnT>
                    <a:lnB cap="flat" cmpd="sng" w="1057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900"/>
                        <a:t>2</a:t>
                      </a:r>
                      <a:endParaRPr sz="900"/>
                    </a:p>
                  </a:txBody>
                  <a:tcPr marT="25400" marB="25400" marR="25400" marL="25400" anchor="b">
                    <a:lnL cap="flat" cmpd="sng" w="10575">
                      <a:solidFill>
                        <a:srgbClr val="CCCCCC"/>
                      </a:solidFill>
                      <a:prstDash val="solid"/>
                      <a:round/>
                      <a:headEnd len="sm" w="sm" type="none"/>
                      <a:tailEnd len="sm" w="sm" type="none"/>
                    </a:lnL>
                    <a:lnR cap="flat" cmpd="sng" w="10575">
                      <a:solidFill>
                        <a:srgbClr val="CCCCCC"/>
                      </a:solidFill>
                      <a:prstDash val="solid"/>
                      <a:round/>
                      <a:headEnd len="sm" w="sm" type="none"/>
                      <a:tailEnd len="sm" w="sm" type="none"/>
                    </a:lnR>
                    <a:lnT cap="flat" cmpd="sng" w="10575">
                      <a:solidFill>
                        <a:srgbClr val="CCCCCC"/>
                      </a:solidFill>
                      <a:prstDash val="solid"/>
                      <a:round/>
                      <a:headEnd len="sm" w="sm" type="none"/>
                      <a:tailEnd len="sm" w="sm" type="none"/>
                    </a:lnT>
                    <a:lnB cap="flat" cmpd="sng" w="1057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900"/>
                        <a:t>0</a:t>
                      </a:r>
                      <a:endParaRPr sz="900"/>
                    </a:p>
                  </a:txBody>
                  <a:tcPr marT="25400" marB="25400" marR="25400" marL="25400" anchor="b">
                    <a:lnL cap="flat" cmpd="sng" w="10575">
                      <a:solidFill>
                        <a:srgbClr val="CCCCCC"/>
                      </a:solidFill>
                      <a:prstDash val="solid"/>
                      <a:round/>
                      <a:headEnd len="sm" w="sm" type="none"/>
                      <a:tailEnd len="sm" w="sm" type="none"/>
                    </a:lnL>
                    <a:lnR cap="flat" cmpd="sng" w="10575">
                      <a:solidFill>
                        <a:srgbClr val="CCCCCC"/>
                      </a:solidFill>
                      <a:prstDash val="solid"/>
                      <a:round/>
                      <a:headEnd len="sm" w="sm" type="none"/>
                      <a:tailEnd len="sm" w="sm" type="none"/>
                    </a:lnR>
                    <a:lnT cap="flat" cmpd="sng" w="10575">
                      <a:solidFill>
                        <a:srgbClr val="CCCCCC"/>
                      </a:solidFill>
                      <a:prstDash val="solid"/>
                      <a:round/>
                      <a:headEnd len="sm" w="sm" type="none"/>
                      <a:tailEnd len="sm" w="sm" type="none"/>
                    </a:lnT>
                    <a:lnB cap="flat" cmpd="sng" w="10575">
                      <a:solidFill>
                        <a:srgbClr val="CCCCCC"/>
                      </a:solidFill>
                      <a:prstDash val="solid"/>
                      <a:round/>
                      <a:headEnd len="sm" w="sm" type="none"/>
                      <a:tailEnd len="sm" w="sm" type="none"/>
                    </a:lnB>
                  </a:tcPr>
                </a:tc>
              </a:tr>
              <a:tr h="243250">
                <a:tc>
                  <a:txBody>
                    <a:bodyPr/>
                    <a:lstStyle/>
                    <a:p>
                      <a:pPr indent="0" lvl="0" marL="0" rtl="0" algn="l">
                        <a:lnSpc>
                          <a:spcPct val="115000"/>
                        </a:lnSpc>
                        <a:spcBef>
                          <a:spcPts val="0"/>
                        </a:spcBef>
                        <a:spcAft>
                          <a:spcPts val="0"/>
                        </a:spcAft>
                        <a:buNone/>
                      </a:pPr>
                      <a:r>
                        <a:rPr lang="en" sz="900"/>
                        <a:t>Embedded</a:t>
                      </a:r>
                      <a:endParaRPr sz="900"/>
                    </a:p>
                  </a:txBody>
                  <a:tcPr marT="25400" marB="25400" marR="25400" marL="25400" anchor="b">
                    <a:lnL cap="flat" cmpd="sng" w="10575">
                      <a:solidFill>
                        <a:srgbClr val="CCCCCC"/>
                      </a:solidFill>
                      <a:prstDash val="solid"/>
                      <a:round/>
                      <a:headEnd len="sm" w="sm" type="none"/>
                      <a:tailEnd len="sm" w="sm" type="none"/>
                    </a:lnL>
                    <a:lnR cap="flat" cmpd="sng" w="10575">
                      <a:solidFill>
                        <a:srgbClr val="CCCCCC"/>
                      </a:solidFill>
                      <a:prstDash val="solid"/>
                      <a:round/>
                      <a:headEnd len="sm" w="sm" type="none"/>
                      <a:tailEnd len="sm" w="sm" type="none"/>
                    </a:lnR>
                    <a:lnT cap="flat" cmpd="sng" w="10575">
                      <a:solidFill>
                        <a:srgbClr val="CCCCCC"/>
                      </a:solidFill>
                      <a:prstDash val="solid"/>
                      <a:round/>
                      <a:headEnd len="sm" w="sm" type="none"/>
                      <a:tailEnd len="sm" w="sm" type="none"/>
                    </a:lnT>
                    <a:lnB cap="flat" cmpd="sng" w="1057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900"/>
                        <a:t>0.1</a:t>
                      </a:r>
                      <a:endParaRPr sz="900"/>
                    </a:p>
                  </a:txBody>
                  <a:tcPr marT="25400" marB="25400" marR="25400" marL="25400" anchor="b">
                    <a:lnL cap="flat" cmpd="sng" w="10575">
                      <a:solidFill>
                        <a:srgbClr val="CCCCCC"/>
                      </a:solidFill>
                      <a:prstDash val="solid"/>
                      <a:round/>
                      <a:headEnd len="sm" w="sm" type="none"/>
                      <a:tailEnd len="sm" w="sm" type="none"/>
                    </a:lnL>
                    <a:lnR cap="flat" cmpd="sng" w="10575">
                      <a:solidFill>
                        <a:srgbClr val="CCCCCC"/>
                      </a:solidFill>
                      <a:prstDash val="solid"/>
                      <a:round/>
                      <a:headEnd len="sm" w="sm" type="none"/>
                      <a:tailEnd len="sm" w="sm" type="none"/>
                    </a:lnR>
                    <a:lnT cap="flat" cmpd="sng" w="10575">
                      <a:solidFill>
                        <a:srgbClr val="CCCCCC"/>
                      </a:solidFill>
                      <a:prstDash val="solid"/>
                      <a:round/>
                      <a:headEnd len="sm" w="sm" type="none"/>
                      <a:tailEnd len="sm" w="sm" type="none"/>
                    </a:lnT>
                    <a:lnB cap="flat" cmpd="sng" w="1057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t>Datum</a:t>
                      </a:r>
                      <a:endParaRPr sz="900"/>
                    </a:p>
                  </a:txBody>
                  <a:tcPr marT="25400" marB="25400" marR="25400" marL="25400" anchor="b">
                    <a:lnL cap="flat" cmpd="sng" w="10575">
                      <a:solidFill>
                        <a:srgbClr val="CCCCCC"/>
                      </a:solidFill>
                      <a:prstDash val="solid"/>
                      <a:round/>
                      <a:headEnd len="sm" w="sm" type="none"/>
                      <a:tailEnd len="sm" w="sm" type="none"/>
                    </a:lnL>
                    <a:lnR cap="flat" cmpd="sng" w="10575">
                      <a:solidFill>
                        <a:srgbClr val="CCCCCC"/>
                      </a:solidFill>
                      <a:prstDash val="solid"/>
                      <a:round/>
                      <a:headEnd len="sm" w="sm" type="none"/>
                      <a:tailEnd len="sm" w="sm" type="none"/>
                    </a:lnR>
                    <a:lnT cap="flat" cmpd="sng" w="10575">
                      <a:solidFill>
                        <a:srgbClr val="CCCCCC"/>
                      </a:solidFill>
                      <a:prstDash val="solid"/>
                      <a:round/>
                      <a:headEnd len="sm" w="sm" type="none"/>
                      <a:tailEnd len="sm" w="sm" type="none"/>
                    </a:lnT>
                    <a:lnB cap="flat" cmpd="sng" w="1057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900"/>
                        <a:t>-1</a:t>
                      </a:r>
                      <a:endParaRPr sz="900"/>
                    </a:p>
                  </a:txBody>
                  <a:tcPr marT="25400" marB="25400" marR="25400" marL="25400" anchor="b">
                    <a:lnL cap="flat" cmpd="sng" w="10575">
                      <a:solidFill>
                        <a:srgbClr val="CCCCCC"/>
                      </a:solidFill>
                      <a:prstDash val="solid"/>
                      <a:round/>
                      <a:headEnd len="sm" w="sm" type="none"/>
                      <a:tailEnd len="sm" w="sm" type="none"/>
                    </a:lnL>
                    <a:lnR cap="flat" cmpd="sng" w="10575">
                      <a:solidFill>
                        <a:srgbClr val="CCCCCC"/>
                      </a:solidFill>
                      <a:prstDash val="solid"/>
                      <a:round/>
                      <a:headEnd len="sm" w="sm" type="none"/>
                      <a:tailEnd len="sm" w="sm" type="none"/>
                    </a:lnR>
                    <a:lnT cap="flat" cmpd="sng" w="10575">
                      <a:solidFill>
                        <a:srgbClr val="CCCCCC"/>
                      </a:solidFill>
                      <a:prstDash val="solid"/>
                      <a:round/>
                      <a:headEnd len="sm" w="sm" type="none"/>
                      <a:tailEnd len="sm" w="sm" type="none"/>
                    </a:lnT>
                    <a:lnB cap="flat" cmpd="sng" w="1057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900"/>
                        <a:t>0</a:t>
                      </a:r>
                      <a:endParaRPr sz="900"/>
                    </a:p>
                  </a:txBody>
                  <a:tcPr marT="25400" marB="25400" marR="25400" marL="25400" anchor="b">
                    <a:lnL cap="flat" cmpd="sng" w="10575">
                      <a:solidFill>
                        <a:srgbClr val="CCCCCC"/>
                      </a:solidFill>
                      <a:prstDash val="solid"/>
                      <a:round/>
                      <a:headEnd len="sm" w="sm" type="none"/>
                      <a:tailEnd len="sm" w="sm" type="none"/>
                    </a:lnL>
                    <a:lnR cap="flat" cmpd="sng" w="10575">
                      <a:solidFill>
                        <a:srgbClr val="CCCCCC"/>
                      </a:solidFill>
                      <a:prstDash val="solid"/>
                      <a:round/>
                      <a:headEnd len="sm" w="sm" type="none"/>
                      <a:tailEnd len="sm" w="sm" type="none"/>
                    </a:lnR>
                    <a:lnT cap="flat" cmpd="sng" w="10575">
                      <a:solidFill>
                        <a:srgbClr val="CCCCCC"/>
                      </a:solidFill>
                      <a:prstDash val="solid"/>
                      <a:round/>
                      <a:headEnd len="sm" w="sm" type="none"/>
                      <a:tailEnd len="sm" w="sm" type="none"/>
                    </a:lnT>
                    <a:lnB cap="flat" cmpd="sng" w="1057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900"/>
                        <a:t>-2</a:t>
                      </a:r>
                      <a:endParaRPr sz="900"/>
                    </a:p>
                  </a:txBody>
                  <a:tcPr marT="25400" marB="25400" marR="25400" marL="25400" anchor="b">
                    <a:lnL cap="flat" cmpd="sng" w="10575">
                      <a:solidFill>
                        <a:srgbClr val="CCCCCC"/>
                      </a:solidFill>
                      <a:prstDash val="solid"/>
                      <a:round/>
                      <a:headEnd len="sm" w="sm" type="none"/>
                      <a:tailEnd len="sm" w="sm" type="none"/>
                    </a:lnL>
                    <a:lnR cap="flat" cmpd="sng" w="10575">
                      <a:solidFill>
                        <a:srgbClr val="CCCCCC"/>
                      </a:solidFill>
                      <a:prstDash val="solid"/>
                      <a:round/>
                      <a:headEnd len="sm" w="sm" type="none"/>
                      <a:tailEnd len="sm" w="sm" type="none"/>
                    </a:lnR>
                    <a:lnT cap="flat" cmpd="sng" w="10575">
                      <a:solidFill>
                        <a:srgbClr val="CCCCCC"/>
                      </a:solidFill>
                      <a:prstDash val="solid"/>
                      <a:round/>
                      <a:headEnd len="sm" w="sm" type="none"/>
                      <a:tailEnd len="sm" w="sm" type="none"/>
                    </a:lnT>
                    <a:lnB cap="flat" cmpd="sng" w="1057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900"/>
                        <a:t>1</a:t>
                      </a:r>
                      <a:endParaRPr sz="900"/>
                    </a:p>
                  </a:txBody>
                  <a:tcPr marT="25400" marB="25400" marR="25400" marL="25400" anchor="b">
                    <a:lnL cap="flat" cmpd="sng" w="10575">
                      <a:solidFill>
                        <a:srgbClr val="CCCCCC"/>
                      </a:solidFill>
                      <a:prstDash val="solid"/>
                      <a:round/>
                      <a:headEnd len="sm" w="sm" type="none"/>
                      <a:tailEnd len="sm" w="sm" type="none"/>
                    </a:lnL>
                    <a:lnR cap="flat" cmpd="sng" w="10575">
                      <a:solidFill>
                        <a:srgbClr val="CCCCCC"/>
                      </a:solidFill>
                      <a:prstDash val="solid"/>
                      <a:round/>
                      <a:headEnd len="sm" w="sm" type="none"/>
                      <a:tailEnd len="sm" w="sm" type="none"/>
                    </a:lnR>
                    <a:lnT cap="flat" cmpd="sng" w="10575">
                      <a:solidFill>
                        <a:srgbClr val="CCCCCC"/>
                      </a:solidFill>
                      <a:prstDash val="solid"/>
                      <a:round/>
                      <a:headEnd len="sm" w="sm" type="none"/>
                      <a:tailEnd len="sm" w="sm" type="none"/>
                    </a:lnT>
                    <a:lnB cap="flat" cmpd="sng" w="10575">
                      <a:solidFill>
                        <a:srgbClr val="CCCCCC"/>
                      </a:solidFill>
                      <a:prstDash val="solid"/>
                      <a:round/>
                      <a:headEnd len="sm" w="sm" type="none"/>
                      <a:tailEnd len="sm" w="sm" type="none"/>
                    </a:lnB>
                  </a:tcPr>
                </a:tc>
              </a:tr>
              <a:tr h="243250">
                <a:tc>
                  <a:txBody>
                    <a:bodyPr/>
                    <a:lstStyle/>
                    <a:p>
                      <a:pPr indent="0" lvl="0" marL="0" rtl="0" algn="l">
                        <a:lnSpc>
                          <a:spcPct val="115000"/>
                        </a:lnSpc>
                        <a:spcBef>
                          <a:spcPts val="0"/>
                        </a:spcBef>
                        <a:spcAft>
                          <a:spcPts val="0"/>
                        </a:spcAft>
                        <a:buNone/>
                      </a:pPr>
                      <a:r>
                        <a:rPr lang="en" sz="900"/>
                        <a:t>Scalable</a:t>
                      </a:r>
                      <a:endParaRPr sz="900"/>
                    </a:p>
                  </a:txBody>
                  <a:tcPr marT="25400" marB="25400" marR="25400" marL="25400" anchor="b">
                    <a:lnL cap="flat" cmpd="sng" w="10575">
                      <a:solidFill>
                        <a:srgbClr val="CCCCCC"/>
                      </a:solidFill>
                      <a:prstDash val="solid"/>
                      <a:round/>
                      <a:headEnd len="sm" w="sm" type="none"/>
                      <a:tailEnd len="sm" w="sm" type="none"/>
                    </a:lnL>
                    <a:lnR cap="flat" cmpd="sng" w="10575">
                      <a:solidFill>
                        <a:srgbClr val="CCCCCC"/>
                      </a:solidFill>
                      <a:prstDash val="solid"/>
                      <a:round/>
                      <a:headEnd len="sm" w="sm" type="none"/>
                      <a:tailEnd len="sm" w="sm" type="none"/>
                    </a:lnR>
                    <a:lnT cap="flat" cmpd="sng" w="10575">
                      <a:solidFill>
                        <a:srgbClr val="CCCCCC"/>
                      </a:solidFill>
                      <a:prstDash val="solid"/>
                      <a:round/>
                      <a:headEnd len="sm" w="sm" type="none"/>
                      <a:tailEnd len="sm" w="sm" type="none"/>
                    </a:lnT>
                    <a:lnB cap="flat" cmpd="sng" w="1057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900"/>
                        <a:t>0.1</a:t>
                      </a:r>
                      <a:endParaRPr sz="900"/>
                    </a:p>
                  </a:txBody>
                  <a:tcPr marT="25400" marB="25400" marR="25400" marL="25400" anchor="b">
                    <a:lnL cap="flat" cmpd="sng" w="10575">
                      <a:solidFill>
                        <a:srgbClr val="CCCCCC"/>
                      </a:solidFill>
                      <a:prstDash val="solid"/>
                      <a:round/>
                      <a:headEnd len="sm" w="sm" type="none"/>
                      <a:tailEnd len="sm" w="sm" type="none"/>
                    </a:lnL>
                    <a:lnR cap="flat" cmpd="sng" w="10575">
                      <a:solidFill>
                        <a:srgbClr val="CCCCCC"/>
                      </a:solidFill>
                      <a:prstDash val="solid"/>
                      <a:round/>
                      <a:headEnd len="sm" w="sm" type="none"/>
                      <a:tailEnd len="sm" w="sm" type="none"/>
                    </a:lnR>
                    <a:lnT cap="flat" cmpd="sng" w="10575">
                      <a:solidFill>
                        <a:srgbClr val="CCCCCC"/>
                      </a:solidFill>
                      <a:prstDash val="solid"/>
                      <a:round/>
                      <a:headEnd len="sm" w="sm" type="none"/>
                      <a:tailEnd len="sm" w="sm" type="none"/>
                    </a:lnT>
                    <a:lnB cap="flat" cmpd="sng" w="1057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t>Datum</a:t>
                      </a:r>
                      <a:endParaRPr sz="900"/>
                    </a:p>
                  </a:txBody>
                  <a:tcPr marT="25400" marB="25400" marR="25400" marL="25400" anchor="b">
                    <a:lnL cap="flat" cmpd="sng" w="10575">
                      <a:solidFill>
                        <a:srgbClr val="CCCCCC"/>
                      </a:solidFill>
                      <a:prstDash val="solid"/>
                      <a:round/>
                      <a:headEnd len="sm" w="sm" type="none"/>
                      <a:tailEnd len="sm" w="sm" type="none"/>
                    </a:lnL>
                    <a:lnR cap="flat" cmpd="sng" w="10575">
                      <a:solidFill>
                        <a:srgbClr val="CCCCCC"/>
                      </a:solidFill>
                      <a:prstDash val="solid"/>
                      <a:round/>
                      <a:headEnd len="sm" w="sm" type="none"/>
                      <a:tailEnd len="sm" w="sm" type="none"/>
                    </a:lnR>
                    <a:lnT cap="flat" cmpd="sng" w="10575">
                      <a:solidFill>
                        <a:srgbClr val="CCCCCC"/>
                      </a:solidFill>
                      <a:prstDash val="solid"/>
                      <a:round/>
                      <a:headEnd len="sm" w="sm" type="none"/>
                      <a:tailEnd len="sm" w="sm" type="none"/>
                    </a:lnT>
                    <a:lnB cap="flat" cmpd="sng" w="1057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900"/>
                        <a:t>0</a:t>
                      </a:r>
                      <a:endParaRPr sz="900"/>
                    </a:p>
                  </a:txBody>
                  <a:tcPr marT="25400" marB="25400" marR="25400" marL="25400" anchor="b">
                    <a:lnL cap="flat" cmpd="sng" w="10575">
                      <a:solidFill>
                        <a:srgbClr val="CCCCCC"/>
                      </a:solidFill>
                      <a:prstDash val="solid"/>
                      <a:round/>
                      <a:headEnd len="sm" w="sm" type="none"/>
                      <a:tailEnd len="sm" w="sm" type="none"/>
                    </a:lnL>
                    <a:lnR cap="flat" cmpd="sng" w="10575">
                      <a:solidFill>
                        <a:srgbClr val="CCCCCC"/>
                      </a:solidFill>
                      <a:prstDash val="solid"/>
                      <a:round/>
                      <a:headEnd len="sm" w="sm" type="none"/>
                      <a:tailEnd len="sm" w="sm" type="none"/>
                    </a:lnR>
                    <a:lnT cap="flat" cmpd="sng" w="10575">
                      <a:solidFill>
                        <a:srgbClr val="CCCCCC"/>
                      </a:solidFill>
                      <a:prstDash val="solid"/>
                      <a:round/>
                      <a:headEnd len="sm" w="sm" type="none"/>
                      <a:tailEnd len="sm" w="sm" type="none"/>
                    </a:lnT>
                    <a:lnB cap="flat" cmpd="sng" w="1057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900"/>
                        <a:t>0</a:t>
                      </a:r>
                      <a:endParaRPr sz="900"/>
                    </a:p>
                  </a:txBody>
                  <a:tcPr marT="25400" marB="25400" marR="25400" marL="25400" anchor="b">
                    <a:lnL cap="flat" cmpd="sng" w="10575">
                      <a:solidFill>
                        <a:srgbClr val="CCCCCC"/>
                      </a:solidFill>
                      <a:prstDash val="solid"/>
                      <a:round/>
                      <a:headEnd len="sm" w="sm" type="none"/>
                      <a:tailEnd len="sm" w="sm" type="none"/>
                    </a:lnL>
                    <a:lnR cap="flat" cmpd="sng" w="10575">
                      <a:solidFill>
                        <a:srgbClr val="CCCCCC"/>
                      </a:solidFill>
                      <a:prstDash val="solid"/>
                      <a:round/>
                      <a:headEnd len="sm" w="sm" type="none"/>
                      <a:tailEnd len="sm" w="sm" type="none"/>
                    </a:lnR>
                    <a:lnT cap="flat" cmpd="sng" w="10575">
                      <a:solidFill>
                        <a:srgbClr val="CCCCCC"/>
                      </a:solidFill>
                      <a:prstDash val="solid"/>
                      <a:round/>
                      <a:headEnd len="sm" w="sm" type="none"/>
                      <a:tailEnd len="sm" w="sm" type="none"/>
                    </a:lnT>
                    <a:lnB cap="flat" cmpd="sng" w="1057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900"/>
                        <a:t>-1</a:t>
                      </a:r>
                      <a:endParaRPr sz="900"/>
                    </a:p>
                  </a:txBody>
                  <a:tcPr marT="25400" marB="25400" marR="25400" marL="25400" anchor="b">
                    <a:lnL cap="flat" cmpd="sng" w="10575">
                      <a:solidFill>
                        <a:srgbClr val="CCCCCC"/>
                      </a:solidFill>
                      <a:prstDash val="solid"/>
                      <a:round/>
                      <a:headEnd len="sm" w="sm" type="none"/>
                      <a:tailEnd len="sm" w="sm" type="none"/>
                    </a:lnL>
                    <a:lnR cap="flat" cmpd="sng" w="10575">
                      <a:solidFill>
                        <a:srgbClr val="CCCCCC"/>
                      </a:solidFill>
                      <a:prstDash val="solid"/>
                      <a:round/>
                      <a:headEnd len="sm" w="sm" type="none"/>
                      <a:tailEnd len="sm" w="sm" type="none"/>
                    </a:lnR>
                    <a:lnT cap="flat" cmpd="sng" w="10575">
                      <a:solidFill>
                        <a:srgbClr val="CCCCCC"/>
                      </a:solidFill>
                      <a:prstDash val="solid"/>
                      <a:round/>
                      <a:headEnd len="sm" w="sm" type="none"/>
                      <a:tailEnd len="sm" w="sm" type="none"/>
                    </a:lnT>
                    <a:lnB cap="flat" cmpd="sng" w="1057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900"/>
                        <a:t>-1</a:t>
                      </a:r>
                      <a:endParaRPr sz="900"/>
                    </a:p>
                  </a:txBody>
                  <a:tcPr marT="25400" marB="25400" marR="25400" marL="25400" anchor="b">
                    <a:lnL cap="flat" cmpd="sng" w="10575">
                      <a:solidFill>
                        <a:srgbClr val="CCCCCC"/>
                      </a:solidFill>
                      <a:prstDash val="solid"/>
                      <a:round/>
                      <a:headEnd len="sm" w="sm" type="none"/>
                      <a:tailEnd len="sm" w="sm" type="none"/>
                    </a:lnL>
                    <a:lnR cap="flat" cmpd="sng" w="10575">
                      <a:solidFill>
                        <a:srgbClr val="CCCCCC"/>
                      </a:solidFill>
                      <a:prstDash val="solid"/>
                      <a:round/>
                      <a:headEnd len="sm" w="sm" type="none"/>
                      <a:tailEnd len="sm" w="sm" type="none"/>
                    </a:lnR>
                    <a:lnT cap="flat" cmpd="sng" w="10575">
                      <a:solidFill>
                        <a:srgbClr val="CCCCCC"/>
                      </a:solidFill>
                      <a:prstDash val="solid"/>
                      <a:round/>
                      <a:headEnd len="sm" w="sm" type="none"/>
                      <a:tailEnd len="sm" w="sm" type="none"/>
                    </a:lnT>
                    <a:lnB cap="flat" cmpd="sng" w="10575">
                      <a:solidFill>
                        <a:srgbClr val="CCCCCC"/>
                      </a:solidFill>
                      <a:prstDash val="solid"/>
                      <a:round/>
                      <a:headEnd len="sm" w="sm" type="none"/>
                      <a:tailEnd len="sm" w="sm" type="none"/>
                    </a:lnB>
                  </a:tcPr>
                </a:tc>
              </a:tr>
              <a:tr h="428400">
                <a:tc>
                  <a:txBody>
                    <a:bodyPr/>
                    <a:lstStyle/>
                    <a:p>
                      <a:pPr indent="0" lvl="0" marL="0" rtl="0" algn="l">
                        <a:lnSpc>
                          <a:spcPct val="115000"/>
                        </a:lnSpc>
                        <a:spcBef>
                          <a:spcPts val="0"/>
                        </a:spcBef>
                        <a:spcAft>
                          <a:spcPts val="0"/>
                        </a:spcAft>
                        <a:buNone/>
                      </a:pPr>
                      <a:r>
                        <a:rPr lang="en" sz="900"/>
                        <a:t>Impact on performance</a:t>
                      </a:r>
                      <a:endParaRPr sz="900"/>
                    </a:p>
                  </a:txBody>
                  <a:tcPr marT="25400" marB="25400" marR="25400" marL="25400" anchor="b">
                    <a:lnL cap="flat" cmpd="sng" w="10575">
                      <a:solidFill>
                        <a:srgbClr val="CCCCCC"/>
                      </a:solidFill>
                      <a:prstDash val="solid"/>
                      <a:round/>
                      <a:headEnd len="sm" w="sm" type="none"/>
                      <a:tailEnd len="sm" w="sm" type="none"/>
                    </a:lnL>
                    <a:lnR cap="flat" cmpd="sng" w="10575">
                      <a:solidFill>
                        <a:srgbClr val="CCCCCC"/>
                      </a:solidFill>
                      <a:prstDash val="solid"/>
                      <a:round/>
                      <a:headEnd len="sm" w="sm" type="none"/>
                      <a:tailEnd len="sm" w="sm" type="none"/>
                    </a:lnR>
                    <a:lnT cap="flat" cmpd="sng" w="10575">
                      <a:solidFill>
                        <a:srgbClr val="CCCCCC"/>
                      </a:solidFill>
                      <a:prstDash val="solid"/>
                      <a:round/>
                      <a:headEnd len="sm" w="sm" type="none"/>
                      <a:tailEnd len="sm" w="sm" type="none"/>
                    </a:lnT>
                    <a:lnB cap="flat" cmpd="sng" w="1057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900"/>
                        <a:t>0.15</a:t>
                      </a:r>
                      <a:endParaRPr sz="900"/>
                    </a:p>
                  </a:txBody>
                  <a:tcPr marT="25400" marB="25400" marR="25400" marL="25400" anchor="b">
                    <a:lnL cap="flat" cmpd="sng" w="10575">
                      <a:solidFill>
                        <a:srgbClr val="CCCCCC"/>
                      </a:solidFill>
                      <a:prstDash val="solid"/>
                      <a:round/>
                      <a:headEnd len="sm" w="sm" type="none"/>
                      <a:tailEnd len="sm" w="sm" type="none"/>
                    </a:lnL>
                    <a:lnR cap="flat" cmpd="sng" w="10575">
                      <a:solidFill>
                        <a:srgbClr val="CCCCCC"/>
                      </a:solidFill>
                      <a:prstDash val="solid"/>
                      <a:round/>
                      <a:headEnd len="sm" w="sm" type="none"/>
                      <a:tailEnd len="sm" w="sm" type="none"/>
                    </a:lnR>
                    <a:lnT cap="flat" cmpd="sng" w="10575">
                      <a:solidFill>
                        <a:srgbClr val="CCCCCC"/>
                      </a:solidFill>
                      <a:prstDash val="solid"/>
                      <a:round/>
                      <a:headEnd len="sm" w="sm" type="none"/>
                      <a:tailEnd len="sm" w="sm" type="none"/>
                    </a:lnT>
                    <a:lnB cap="flat" cmpd="sng" w="1057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t>Datum</a:t>
                      </a:r>
                      <a:endParaRPr sz="900"/>
                    </a:p>
                  </a:txBody>
                  <a:tcPr marT="25400" marB="25400" marR="25400" marL="25400" anchor="b">
                    <a:lnL cap="flat" cmpd="sng" w="10575">
                      <a:solidFill>
                        <a:srgbClr val="CCCCCC"/>
                      </a:solidFill>
                      <a:prstDash val="solid"/>
                      <a:round/>
                      <a:headEnd len="sm" w="sm" type="none"/>
                      <a:tailEnd len="sm" w="sm" type="none"/>
                    </a:lnL>
                    <a:lnR cap="flat" cmpd="sng" w="10575">
                      <a:solidFill>
                        <a:srgbClr val="CCCCCC"/>
                      </a:solidFill>
                      <a:prstDash val="solid"/>
                      <a:round/>
                      <a:headEnd len="sm" w="sm" type="none"/>
                      <a:tailEnd len="sm" w="sm" type="none"/>
                    </a:lnR>
                    <a:lnT cap="flat" cmpd="sng" w="10575">
                      <a:solidFill>
                        <a:srgbClr val="CCCCCC"/>
                      </a:solidFill>
                      <a:prstDash val="solid"/>
                      <a:round/>
                      <a:headEnd len="sm" w="sm" type="none"/>
                      <a:tailEnd len="sm" w="sm" type="none"/>
                    </a:lnT>
                    <a:lnB cap="flat" cmpd="sng" w="1057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900"/>
                        <a:t>0</a:t>
                      </a:r>
                      <a:endParaRPr sz="900"/>
                    </a:p>
                  </a:txBody>
                  <a:tcPr marT="25400" marB="25400" marR="25400" marL="25400" anchor="b">
                    <a:lnL cap="flat" cmpd="sng" w="10575">
                      <a:solidFill>
                        <a:srgbClr val="CCCCCC"/>
                      </a:solidFill>
                      <a:prstDash val="solid"/>
                      <a:round/>
                      <a:headEnd len="sm" w="sm" type="none"/>
                      <a:tailEnd len="sm" w="sm" type="none"/>
                    </a:lnL>
                    <a:lnR cap="flat" cmpd="sng" w="10575">
                      <a:solidFill>
                        <a:srgbClr val="CCCCCC"/>
                      </a:solidFill>
                      <a:prstDash val="solid"/>
                      <a:round/>
                      <a:headEnd len="sm" w="sm" type="none"/>
                      <a:tailEnd len="sm" w="sm" type="none"/>
                    </a:lnR>
                    <a:lnT cap="flat" cmpd="sng" w="10575">
                      <a:solidFill>
                        <a:srgbClr val="CCCCCC"/>
                      </a:solidFill>
                      <a:prstDash val="solid"/>
                      <a:round/>
                      <a:headEnd len="sm" w="sm" type="none"/>
                      <a:tailEnd len="sm" w="sm" type="none"/>
                    </a:lnT>
                    <a:lnB cap="flat" cmpd="sng" w="1057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900"/>
                        <a:t>-1</a:t>
                      </a:r>
                      <a:endParaRPr sz="900"/>
                    </a:p>
                  </a:txBody>
                  <a:tcPr marT="25400" marB="25400" marR="25400" marL="25400" anchor="b">
                    <a:lnL cap="flat" cmpd="sng" w="10575">
                      <a:solidFill>
                        <a:srgbClr val="CCCCCC"/>
                      </a:solidFill>
                      <a:prstDash val="solid"/>
                      <a:round/>
                      <a:headEnd len="sm" w="sm" type="none"/>
                      <a:tailEnd len="sm" w="sm" type="none"/>
                    </a:lnL>
                    <a:lnR cap="flat" cmpd="sng" w="10575">
                      <a:solidFill>
                        <a:srgbClr val="CCCCCC"/>
                      </a:solidFill>
                      <a:prstDash val="solid"/>
                      <a:round/>
                      <a:headEnd len="sm" w="sm" type="none"/>
                      <a:tailEnd len="sm" w="sm" type="none"/>
                    </a:lnR>
                    <a:lnT cap="flat" cmpd="sng" w="10575">
                      <a:solidFill>
                        <a:srgbClr val="CCCCCC"/>
                      </a:solidFill>
                      <a:prstDash val="solid"/>
                      <a:round/>
                      <a:headEnd len="sm" w="sm" type="none"/>
                      <a:tailEnd len="sm" w="sm" type="none"/>
                    </a:lnT>
                    <a:lnB cap="flat" cmpd="sng" w="1057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900"/>
                        <a:t>2</a:t>
                      </a:r>
                      <a:endParaRPr sz="900"/>
                    </a:p>
                  </a:txBody>
                  <a:tcPr marT="25400" marB="25400" marR="25400" marL="25400" anchor="b">
                    <a:lnL cap="flat" cmpd="sng" w="10575">
                      <a:solidFill>
                        <a:srgbClr val="CCCCCC"/>
                      </a:solidFill>
                      <a:prstDash val="solid"/>
                      <a:round/>
                      <a:headEnd len="sm" w="sm" type="none"/>
                      <a:tailEnd len="sm" w="sm" type="none"/>
                    </a:lnL>
                    <a:lnR cap="flat" cmpd="sng" w="10575">
                      <a:solidFill>
                        <a:srgbClr val="CCCCCC"/>
                      </a:solidFill>
                      <a:prstDash val="solid"/>
                      <a:round/>
                      <a:headEnd len="sm" w="sm" type="none"/>
                      <a:tailEnd len="sm" w="sm" type="none"/>
                    </a:lnR>
                    <a:lnT cap="flat" cmpd="sng" w="10575">
                      <a:solidFill>
                        <a:srgbClr val="CCCCCC"/>
                      </a:solidFill>
                      <a:prstDash val="solid"/>
                      <a:round/>
                      <a:headEnd len="sm" w="sm" type="none"/>
                      <a:tailEnd len="sm" w="sm" type="none"/>
                    </a:lnT>
                    <a:lnB cap="flat" cmpd="sng" w="1057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900"/>
                        <a:t>-1</a:t>
                      </a:r>
                      <a:endParaRPr sz="900"/>
                    </a:p>
                  </a:txBody>
                  <a:tcPr marT="25400" marB="25400" marR="25400" marL="25400" anchor="b">
                    <a:lnL cap="flat" cmpd="sng" w="10575">
                      <a:solidFill>
                        <a:srgbClr val="CCCCCC"/>
                      </a:solidFill>
                      <a:prstDash val="solid"/>
                      <a:round/>
                      <a:headEnd len="sm" w="sm" type="none"/>
                      <a:tailEnd len="sm" w="sm" type="none"/>
                    </a:lnL>
                    <a:lnR cap="flat" cmpd="sng" w="10575">
                      <a:solidFill>
                        <a:srgbClr val="CCCCCC"/>
                      </a:solidFill>
                      <a:prstDash val="solid"/>
                      <a:round/>
                      <a:headEnd len="sm" w="sm" type="none"/>
                      <a:tailEnd len="sm" w="sm" type="none"/>
                    </a:lnR>
                    <a:lnT cap="flat" cmpd="sng" w="10575">
                      <a:solidFill>
                        <a:srgbClr val="CCCCCC"/>
                      </a:solidFill>
                      <a:prstDash val="solid"/>
                      <a:round/>
                      <a:headEnd len="sm" w="sm" type="none"/>
                      <a:tailEnd len="sm" w="sm" type="none"/>
                    </a:lnT>
                    <a:lnB cap="flat" cmpd="sng" w="10575">
                      <a:solidFill>
                        <a:srgbClr val="CCCCCC"/>
                      </a:solidFill>
                      <a:prstDash val="solid"/>
                      <a:round/>
                      <a:headEnd len="sm" w="sm" type="none"/>
                      <a:tailEnd len="sm" w="sm" type="none"/>
                    </a:lnB>
                  </a:tcPr>
                </a:tc>
              </a:tr>
              <a:tr h="428400">
                <a:tc>
                  <a:txBody>
                    <a:bodyPr/>
                    <a:lstStyle/>
                    <a:p>
                      <a:pPr indent="0" lvl="0" marL="0" rtl="0" algn="l">
                        <a:lnSpc>
                          <a:spcPct val="115000"/>
                        </a:lnSpc>
                        <a:spcBef>
                          <a:spcPts val="0"/>
                        </a:spcBef>
                        <a:spcAft>
                          <a:spcPts val="0"/>
                        </a:spcAft>
                        <a:buNone/>
                      </a:pPr>
                      <a:r>
                        <a:rPr lang="en" sz="900"/>
                        <a:t>Ease of implementation</a:t>
                      </a:r>
                      <a:endParaRPr sz="900"/>
                    </a:p>
                  </a:txBody>
                  <a:tcPr marT="25400" marB="25400" marR="25400" marL="25400" anchor="b">
                    <a:lnL cap="flat" cmpd="sng" w="10575">
                      <a:solidFill>
                        <a:srgbClr val="CCCCCC"/>
                      </a:solidFill>
                      <a:prstDash val="solid"/>
                      <a:round/>
                      <a:headEnd len="sm" w="sm" type="none"/>
                      <a:tailEnd len="sm" w="sm" type="none"/>
                    </a:lnL>
                    <a:lnR cap="flat" cmpd="sng" w="10575">
                      <a:solidFill>
                        <a:srgbClr val="CCCCCC"/>
                      </a:solidFill>
                      <a:prstDash val="solid"/>
                      <a:round/>
                      <a:headEnd len="sm" w="sm" type="none"/>
                      <a:tailEnd len="sm" w="sm" type="none"/>
                    </a:lnR>
                    <a:lnT cap="flat" cmpd="sng" w="10575">
                      <a:solidFill>
                        <a:srgbClr val="CCCCCC"/>
                      </a:solidFill>
                      <a:prstDash val="solid"/>
                      <a:round/>
                      <a:headEnd len="sm" w="sm" type="none"/>
                      <a:tailEnd len="sm" w="sm" type="none"/>
                    </a:lnT>
                    <a:lnB cap="flat" cmpd="sng" w="1057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900"/>
                        <a:t>0.1</a:t>
                      </a:r>
                      <a:endParaRPr sz="900"/>
                    </a:p>
                  </a:txBody>
                  <a:tcPr marT="25400" marB="25400" marR="25400" marL="25400" anchor="b">
                    <a:lnL cap="flat" cmpd="sng" w="10575">
                      <a:solidFill>
                        <a:srgbClr val="CCCCCC"/>
                      </a:solidFill>
                      <a:prstDash val="solid"/>
                      <a:round/>
                      <a:headEnd len="sm" w="sm" type="none"/>
                      <a:tailEnd len="sm" w="sm" type="none"/>
                    </a:lnL>
                    <a:lnR cap="flat" cmpd="sng" w="10575">
                      <a:solidFill>
                        <a:srgbClr val="CCCCCC"/>
                      </a:solidFill>
                      <a:prstDash val="solid"/>
                      <a:round/>
                      <a:headEnd len="sm" w="sm" type="none"/>
                      <a:tailEnd len="sm" w="sm" type="none"/>
                    </a:lnR>
                    <a:lnT cap="flat" cmpd="sng" w="10575">
                      <a:solidFill>
                        <a:srgbClr val="CCCCCC"/>
                      </a:solidFill>
                      <a:prstDash val="solid"/>
                      <a:round/>
                      <a:headEnd len="sm" w="sm" type="none"/>
                      <a:tailEnd len="sm" w="sm" type="none"/>
                    </a:lnT>
                    <a:lnB cap="flat" cmpd="sng" w="1057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t>Datum</a:t>
                      </a:r>
                      <a:endParaRPr sz="900"/>
                    </a:p>
                  </a:txBody>
                  <a:tcPr marT="25400" marB="25400" marR="25400" marL="25400" anchor="b">
                    <a:lnL cap="flat" cmpd="sng" w="10575">
                      <a:solidFill>
                        <a:srgbClr val="CCCCCC"/>
                      </a:solidFill>
                      <a:prstDash val="solid"/>
                      <a:round/>
                      <a:headEnd len="sm" w="sm" type="none"/>
                      <a:tailEnd len="sm" w="sm" type="none"/>
                    </a:lnL>
                    <a:lnR cap="flat" cmpd="sng" w="10575">
                      <a:solidFill>
                        <a:srgbClr val="CCCCCC"/>
                      </a:solidFill>
                      <a:prstDash val="solid"/>
                      <a:round/>
                      <a:headEnd len="sm" w="sm" type="none"/>
                      <a:tailEnd len="sm" w="sm" type="none"/>
                    </a:lnR>
                    <a:lnT cap="flat" cmpd="sng" w="10575">
                      <a:solidFill>
                        <a:srgbClr val="CCCCCC"/>
                      </a:solidFill>
                      <a:prstDash val="solid"/>
                      <a:round/>
                      <a:headEnd len="sm" w="sm" type="none"/>
                      <a:tailEnd len="sm" w="sm" type="none"/>
                    </a:lnT>
                    <a:lnB cap="flat" cmpd="sng" w="1057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900"/>
                        <a:t>-2</a:t>
                      </a:r>
                      <a:endParaRPr sz="900"/>
                    </a:p>
                  </a:txBody>
                  <a:tcPr marT="25400" marB="25400" marR="25400" marL="25400" anchor="b">
                    <a:lnL cap="flat" cmpd="sng" w="10575">
                      <a:solidFill>
                        <a:srgbClr val="CCCCCC"/>
                      </a:solidFill>
                      <a:prstDash val="solid"/>
                      <a:round/>
                      <a:headEnd len="sm" w="sm" type="none"/>
                      <a:tailEnd len="sm" w="sm" type="none"/>
                    </a:lnL>
                    <a:lnR cap="flat" cmpd="sng" w="10575">
                      <a:solidFill>
                        <a:srgbClr val="CCCCCC"/>
                      </a:solidFill>
                      <a:prstDash val="solid"/>
                      <a:round/>
                      <a:headEnd len="sm" w="sm" type="none"/>
                      <a:tailEnd len="sm" w="sm" type="none"/>
                    </a:lnR>
                    <a:lnT cap="flat" cmpd="sng" w="10575">
                      <a:solidFill>
                        <a:srgbClr val="CCCCCC"/>
                      </a:solidFill>
                      <a:prstDash val="solid"/>
                      <a:round/>
                      <a:headEnd len="sm" w="sm" type="none"/>
                      <a:tailEnd len="sm" w="sm" type="none"/>
                    </a:lnT>
                    <a:lnB cap="flat" cmpd="sng" w="1057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900"/>
                        <a:t>2</a:t>
                      </a:r>
                      <a:endParaRPr sz="900"/>
                    </a:p>
                  </a:txBody>
                  <a:tcPr marT="25400" marB="25400" marR="25400" marL="25400" anchor="b">
                    <a:lnL cap="flat" cmpd="sng" w="10575">
                      <a:solidFill>
                        <a:srgbClr val="CCCCCC"/>
                      </a:solidFill>
                      <a:prstDash val="solid"/>
                      <a:round/>
                      <a:headEnd len="sm" w="sm" type="none"/>
                      <a:tailEnd len="sm" w="sm" type="none"/>
                    </a:lnL>
                    <a:lnR cap="flat" cmpd="sng" w="10575">
                      <a:solidFill>
                        <a:srgbClr val="CCCCCC"/>
                      </a:solidFill>
                      <a:prstDash val="solid"/>
                      <a:round/>
                      <a:headEnd len="sm" w="sm" type="none"/>
                      <a:tailEnd len="sm" w="sm" type="none"/>
                    </a:lnR>
                    <a:lnT cap="flat" cmpd="sng" w="10575">
                      <a:solidFill>
                        <a:srgbClr val="CCCCCC"/>
                      </a:solidFill>
                      <a:prstDash val="solid"/>
                      <a:round/>
                      <a:headEnd len="sm" w="sm" type="none"/>
                      <a:tailEnd len="sm" w="sm" type="none"/>
                    </a:lnT>
                    <a:lnB cap="flat" cmpd="sng" w="1057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900"/>
                        <a:t>-1</a:t>
                      </a:r>
                      <a:endParaRPr sz="900"/>
                    </a:p>
                  </a:txBody>
                  <a:tcPr marT="25400" marB="25400" marR="25400" marL="25400" anchor="b">
                    <a:lnL cap="flat" cmpd="sng" w="10575">
                      <a:solidFill>
                        <a:srgbClr val="CCCCCC"/>
                      </a:solidFill>
                      <a:prstDash val="solid"/>
                      <a:round/>
                      <a:headEnd len="sm" w="sm" type="none"/>
                      <a:tailEnd len="sm" w="sm" type="none"/>
                    </a:lnL>
                    <a:lnR cap="flat" cmpd="sng" w="10575">
                      <a:solidFill>
                        <a:srgbClr val="CCCCCC"/>
                      </a:solidFill>
                      <a:prstDash val="solid"/>
                      <a:round/>
                      <a:headEnd len="sm" w="sm" type="none"/>
                      <a:tailEnd len="sm" w="sm" type="none"/>
                    </a:lnR>
                    <a:lnT cap="flat" cmpd="sng" w="10575">
                      <a:solidFill>
                        <a:srgbClr val="CCCCCC"/>
                      </a:solidFill>
                      <a:prstDash val="solid"/>
                      <a:round/>
                      <a:headEnd len="sm" w="sm" type="none"/>
                      <a:tailEnd len="sm" w="sm" type="none"/>
                    </a:lnT>
                    <a:lnB cap="flat" cmpd="sng" w="1057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900"/>
                        <a:t>0</a:t>
                      </a:r>
                      <a:endParaRPr sz="900"/>
                    </a:p>
                  </a:txBody>
                  <a:tcPr marT="25400" marB="25400" marR="25400" marL="25400" anchor="b">
                    <a:lnL cap="flat" cmpd="sng" w="10575">
                      <a:solidFill>
                        <a:srgbClr val="CCCCCC"/>
                      </a:solidFill>
                      <a:prstDash val="solid"/>
                      <a:round/>
                      <a:headEnd len="sm" w="sm" type="none"/>
                      <a:tailEnd len="sm" w="sm" type="none"/>
                    </a:lnL>
                    <a:lnR cap="flat" cmpd="sng" w="10575">
                      <a:solidFill>
                        <a:srgbClr val="CCCCCC"/>
                      </a:solidFill>
                      <a:prstDash val="solid"/>
                      <a:round/>
                      <a:headEnd len="sm" w="sm" type="none"/>
                      <a:tailEnd len="sm" w="sm" type="none"/>
                    </a:lnR>
                    <a:lnT cap="flat" cmpd="sng" w="10575">
                      <a:solidFill>
                        <a:srgbClr val="CCCCCC"/>
                      </a:solidFill>
                      <a:prstDash val="solid"/>
                      <a:round/>
                      <a:headEnd len="sm" w="sm" type="none"/>
                      <a:tailEnd len="sm" w="sm" type="none"/>
                    </a:lnT>
                    <a:lnB cap="flat" cmpd="sng" w="10575">
                      <a:solidFill>
                        <a:srgbClr val="CCCCCC"/>
                      </a:solidFill>
                      <a:prstDash val="solid"/>
                      <a:round/>
                      <a:headEnd len="sm" w="sm" type="none"/>
                      <a:tailEnd len="sm" w="sm" type="none"/>
                    </a:lnB>
                  </a:tcPr>
                </a:tc>
              </a:tr>
              <a:tr h="243250">
                <a:tc>
                  <a:txBody>
                    <a:bodyPr/>
                    <a:lstStyle/>
                    <a:p>
                      <a:pPr indent="0" lvl="0" marL="0" rtl="0" algn="l">
                        <a:lnSpc>
                          <a:spcPct val="115000"/>
                        </a:lnSpc>
                        <a:spcBef>
                          <a:spcPts val="0"/>
                        </a:spcBef>
                        <a:spcAft>
                          <a:spcPts val="0"/>
                        </a:spcAft>
                        <a:buNone/>
                      </a:pPr>
                      <a:r>
                        <a:rPr lang="en" sz="900"/>
                        <a:t>Calibration time</a:t>
                      </a:r>
                      <a:endParaRPr sz="900"/>
                    </a:p>
                  </a:txBody>
                  <a:tcPr marT="25400" marB="25400" marR="25400" marL="25400" anchor="b">
                    <a:lnL cap="flat" cmpd="sng" w="10575">
                      <a:solidFill>
                        <a:srgbClr val="CCCCCC"/>
                      </a:solidFill>
                      <a:prstDash val="solid"/>
                      <a:round/>
                      <a:headEnd len="sm" w="sm" type="none"/>
                      <a:tailEnd len="sm" w="sm" type="none"/>
                    </a:lnL>
                    <a:lnR cap="flat" cmpd="sng" w="10575">
                      <a:solidFill>
                        <a:srgbClr val="CCCCCC"/>
                      </a:solidFill>
                      <a:prstDash val="solid"/>
                      <a:round/>
                      <a:headEnd len="sm" w="sm" type="none"/>
                      <a:tailEnd len="sm" w="sm" type="none"/>
                    </a:lnR>
                    <a:lnT cap="flat" cmpd="sng" w="10575">
                      <a:solidFill>
                        <a:srgbClr val="CCCCCC"/>
                      </a:solidFill>
                      <a:prstDash val="solid"/>
                      <a:round/>
                      <a:headEnd len="sm" w="sm" type="none"/>
                      <a:tailEnd len="sm" w="sm" type="none"/>
                    </a:lnT>
                    <a:lnB cap="flat" cmpd="sng" w="1057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900"/>
                        <a:t>0.05</a:t>
                      </a:r>
                      <a:endParaRPr sz="900"/>
                    </a:p>
                  </a:txBody>
                  <a:tcPr marT="25400" marB="25400" marR="25400" marL="25400" anchor="b">
                    <a:lnL cap="flat" cmpd="sng" w="10575">
                      <a:solidFill>
                        <a:srgbClr val="CCCCCC"/>
                      </a:solidFill>
                      <a:prstDash val="solid"/>
                      <a:round/>
                      <a:headEnd len="sm" w="sm" type="none"/>
                      <a:tailEnd len="sm" w="sm" type="none"/>
                    </a:lnL>
                    <a:lnR cap="flat" cmpd="sng" w="10575">
                      <a:solidFill>
                        <a:srgbClr val="CCCCCC"/>
                      </a:solidFill>
                      <a:prstDash val="solid"/>
                      <a:round/>
                      <a:headEnd len="sm" w="sm" type="none"/>
                      <a:tailEnd len="sm" w="sm" type="none"/>
                    </a:lnR>
                    <a:lnT cap="flat" cmpd="sng" w="10575">
                      <a:solidFill>
                        <a:srgbClr val="CCCCCC"/>
                      </a:solidFill>
                      <a:prstDash val="solid"/>
                      <a:round/>
                      <a:headEnd len="sm" w="sm" type="none"/>
                      <a:tailEnd len="sm" w="sm" type="none"/>
                    </a:lnT>
                    <a:lnB cap="flat" cmpd="sng" w="1057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t>Datum</a:t>
                      </a:r>
                      <a:endParaRPr sz="900"/>
                    </a:p>
                  </a:txBody>
                  <a:tcPr marT="25400" marB="25400" marR="25400" marL="25400" anchor="b">
                    <a:lnL cap="flat" cmpd="sng" w="10575">
                      <a:solidFill>
                        <a:srgbClr val="CCCCCC"/>
                      </a:solidFill>
                      <a:prstDash val="solid"/>
                      <a:round/>
                      <a:headEnd len="sm" w="sm" type="none"/>
                      <a:tailEnd len="sm" w="sm" type="none"/>
                    </a:lnL>
                    <a:lnR cap="flat" cmpd="sng" w="10575">
                      <a:solidFill>
                        <a:srgbClr val="CCCCCC"/>
                      </a:solidFill>
                      <a:prstDash val="solid"/>
                      <a:round/>
                      <a:headEnd len="sm" w="sm" type="none"/>
                      <a:tailEnd len="sm" w="sm" type="none"/>
                    </a:lnR>
                    <a:lnT cap="flat" cmpd="sng" w="10575">
                      <a:solidFill>
                        <a:srgbClr val="CCCCCC"/>
                      </a:solidFill>
                      <a:prstDash val="solid"/>
                      <a:round/>
                      <a:headEnd len="sm" w="sm" type="none"/>
                      <a:tailEnd len="sm" w="sm" type="none"/>
                    </a:lnT>
                    <a:lnB cap="flat" cmpd="sng" w="1057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900"/>
                        <a:t>-1</a:t>
                      </a:r>
                      <a:endParaRPr sz="900"/>
                    </a:p>
                  </a:txBody>
                  <a:tcPr marT="25400" marB="25400" marR="25400" marL="25400" anchor="b">
                    <a:lnL cap="flat" cmpd="sng" w="10575">
                      <a:solidFill>
                        <a:srgbClr val="CCCCCC"/>
                      </a:solidFill>
                      <a:prstDash val="solid"/>
                      <a:round/>
                      <a:headEnd len="sm" w="sm" type="none"/>
                      <a:tailEnd len="sm" w="sm" type="none"/>
                    </a:lnL>
                    <a:lnR cap="flat" cmpd="sng" w="10575">
                      <a:solidFill>
                        <a:srgbClr val="CCCCCC"/>
                      </a:solidFill>
                      <a:prstDash val="solid"/>
                      <a:round/>
                      <a:headEnd len="sm" w="sm" type="none"/>
                      <a:tailEnd len="sm" w="sm" type="none"/>
                    </a:lnR>
                    <a:lnT cap="flat" cmpd="sng" w="10575">
                      <a:solidFill>
                        <a:srgbClr val="CCCCCC"/>
                      </a:solidFill>
                      <a:prstDash val="solid"/>
                      <a:round/>
                      <a:headEnd len="sm" w="sm" type="none"/>
                      <a:tailEnd len="sm" w="sm" type="none"/>
                    </a:lnT>
                    <a:lnB cap="flat" cmpd="sng" w="1057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900"/>
                        <a:t>-1</a:t>
                      </a:r>
                      <a:endParaRPr sz="900"/>
                    </a:p>
                  </a:txBody>
                  <a:tcPr marT="25400" marB="25400" marR="25400" marL="25400" anchor="b">
                    <a:lnL cap="flat" cmpd="sng" w="10575">
                      <a:solidFill>
                        <a:srgbClr val="CCCCCC"/>
                      </a:solidFill>
                      <a:prstDash val="solid"/>
                      <a:round/>
                      <a:headEnd len="sm" w="sm" type="none"/>
                      <a:tailEnd len="sm" w="sm" type="none"/>
                    </a:lnL>
                    <a:lnR cap="flat" cmpd="sng" w="10575">
                      <a:solidFill>
                        <a:srgbClr val="CCCCCC"/>
                      </a:solidFill>
                      <a:prstDash val="solid"/>
                      <a:round/>
                      <a:headEnd len="sm" w="sm" type="none"/>
                      <a:tailEnd len="sm" w="sm" type="none"/>
                    </a:lnR>
                    <a:lnT cap="flat" cmpd="sng" w="10575">
                      <a:solidFill>
                        <a:srgbClr val="CCCCCC"/>
                      </a:solidFill>
                      <a:prstDash val="solid"/>
                      <a:round/>
                      <a:headEnd len="sm" w="sm" type="none"/>
                      <a:tailEnd len="sm" w="sm" type="none"/>
                    </a:lnT>
                    <a:lnB cap="flat" cmpd="sng" w="1057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900"/>
                        <a:t>0</a:t>
                      </a:r>
                      <a:endParaRPr sz="900"/>
                    </a:p>
                  </a:txBody>
                  <a:tcPr marT="25400" marB="25400" marR="25400" marL="25400" anchor="b">
                    <a:lnL cap="flat" cmpd="sng" w="10575">
                      <a:solidFill>
                        <a:srgbClr val="CCCCCC"/>
                      </a:solidFill>
                      <a:prstDash val="solid"/>
                      <a:round/>
                      <a:headEnd len="sm" w="sm" type="none"/>
                      <a:tailEnd len="sm" w="sm" type="none"/>
                    </a:lnL>
                    <a:lnR cap="flat" cmpd="sng" w="10575">
                      <a:solidFill>
                        <a:srgbClr val="CCCCCC"/>
                      </a:solidFill>
                      <a:prstDash val="solid"/>
                      <a:round/>
                      <a:headEnd len="sm" w="sm" type="none"/>
                      <a:tailEnd len="sm" w="sm" type="none"/>
                    </a:lnR>
                    <a:lnT cap="flat" cmpd="sng" w="10575">
                      <a:solidFill>
                        <a:srgbClr val="CCCCCC"/>
                      </a:solidFill>
                      <a:prstDash val="solid"/>
                      <a:round/>
                      <a:headEnd len="sm" w="sm" type="none"/>
                      <a:tailEnd len="sm" w="sm" type="none"/>
                    </a:lnT>
                    <a:lnB cap="flat" cmpd="sng" w="1057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900"/>
                        <a:t>1</a:t>
                      </a:r>
                      <a:endParaRPr sz="900"/>
                    </a:p>
                  </a:txBody>
                  <a:tcPr marT="25400" marB="25400" marR="25400" marL="25400" anchor="b">
                    <a:lnL cap="flat" cmpd="sng" w="10575">
                      <a:solidFill>
                        <a:srgbClr val="CCCCCC"/>
                      </a:solidFill>
                      <a:prstDash val="solid"/>
                      <a:round/>
                      <a:headEnd len="sm" w="sm" type="none"/>
                      <a:tailEnd len="sm" w="sm" type="none"/>
                    </a:lnL>
                    <a:lnR cap="flat" cmpd="sng" w="10575">
                      <a:solidFill>
                        <a:srgbClr val="CCCCCC"/>
                      </a:solidFill>
                      <a:prstDash val="solid"/>
                      <a:round/>
                      <a:headEnd len="sm" w="sm" type="none"/>
                      <a:tailEnd len="sm" w="sm" type="none"/>
                    </a:lnR>
                    <a:lnT cap="flat" cmpd="sng" w="10575">
                      <a:solidFill>
                        <a:srgbClr val="CCCCCC"/>
                      </a:solidFill>
                      <a:prstDash val="solid"/>
                      <a:round/>
                      <a:headEnd len="sm" w="sm" type="none"/>
                      <a:tailEnd len="sm" w="sm" type="none"/>
                    </a:lnT>
                    <a:lnB cap="flat" cmpd="sng" w="10575">
                      <a:solidFill>
                        <a:srgbClr val="CCCCCC"/>
                      </a:solidFill>
                      <a:prstDash val="solid"/>
                      <a:round/>
                      <a:headEnd len="sm" w="sm" type="none"/>
                      <a:tailEnd len="sm" w="sm" type="none"/>
                    </a:lnB>
                  </a:tcPr>
                </a:tc>
              </a:tr>
              <a:tr h="243250">
                <a:tc>
                  <a:txBody>
                    <a:bodyPr/>
                    <a:lstStyle/>
                    <a:p>
                      <a:pPr indent="0" lvl="0" marL="0" rtl="0" algn="l">
                        <a:lnSpc>
                          <a:spcPct val="115000"/>
                        </a:lnSpc>
                        <a:spcBef>
                          <a:spcPts val="0"/>
                        </a:spcBef>
                        <a:spcAft>
                          <a:spcPts val="0"/>
                        </a:spcAft>
                        <a:buNone/>
                      </a:pPr>
                      <a:r>
                        <a:rPr lang="en" sz="900"/>
                        <a:t>Cost</a:t>
                      </a:r>
                      <a:endParaRPr sz="900"/>
                    </a:p>
                  </a:txBody>
                  <a:tcPr marT="25400" marB="25400" marR="25400" marL="25400" anchor="b">
                    <a:lnL cap="flat" cmpd="sng" w="10575">
                      <a:solidFill>
                        <a:srgbClr val="CCCCCC"/>
                      </a:solidFill>
                      <a:prstDash val="solid"/>
                      <a:round/>
                      <a:headEnd len="sm" w="sm" type="none"/>
                      <a:tailEnd len="sm" w="sm" type="none"/>
                    </a:lnL>
                    <a:lnR cap="flat" cmpd="sng" w="10575">
                      <a:solidFill>
                        <a:srgbClr val="CCCCCC"/>
                      </a:solidFill>
                      <a:prstDash val="solid"/>
                      <a:round/>
                      <a:headEnd len="sm" w="sm" type="none"/>
                      <a:tailEnd len="sm" w="sm" type="none"/>
                    </a:lnR>
                    <a:lnT cap="flat" cmpd="sng" w="10575">
                      <a:solidFill>
                        <a:srgbClr val="CCCCCC"/>
                      </a:solidFill>
                      <a:prstDash val="solid"/>
                      <a:round/>
                      <a:headEnd len="sm" w="sm" type="none"/>
                      <a:tailEnd len="sm" w="sm" type="none"/>
                    </a:lnT>
                    <a:lnB cap="flat" cmpd="sng" w="1057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900"/>
                        <a:t>0.15</a:t>
                      </a:r>
                      <a:endParaRPr sz="900"/>
                    </a:p>
                  </a:txBody>
                  <a:tcPr marT="25400" marB="25400" marR="25400" marL="25400" anchor="b">
                    <a:lnL cap="flat" cmpd="sng" w="10575">
                      <a:solidFill>
                        <a:srgbClr val="CCCCCC"/>
                      </a:solidFill>
                      <a:prstDash val="solid"/>
                      <a:round/>
                      <a:headEnd len="sm" w="sm" type="none"/>
                      <a:tailEnd len="sm" w="sm" type="none"/>
                    </a:lnL>
                    <a:lnR cap="flat" cmpd="sng" w="10575">
                      <a:solidFill>
                        <a:srgbClr val="CCCCCC"/>
                      </a:solidFill>
                      <a:prstDash val="solid"/>
                      <a:round/>
                      <a:headEnd len="sm" w="sm" type="none"/>
                      <a:tailEnd len="sm" w="sm" type="none"/>
                    </a:lnR>
                    <a:lnT cap="flat" cmpd="sng" w="10575">
                      <a:solidFill>
                        <a:srgbClr val="CCCCCC"/>
                      </a:solidFill>
                      <a:prstDash val="solid"/>
                      <a:round/>
                      <a:headEnd len="sm" w="sm" type="none"/>
                      <a:tailEnd len="sm" w="sm" type="none"/>
                    </a:lnT>
                    <a:lnB cap="flat" cmpd="sng" w="1057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t>Datum</a:t>
                      </a:r>
                      <a:endParaRPr sz="900"/>
                    </a:p>
                  </a:txBody>
                  <a:tcPr marT="25400" marB="25400" marR="25400" marL="25400" anchor="b">
                    <a:lnL cap="flat" cmpd="sng" w="10575">
                      <a:solidFill>
                        <a:srgbClr val="CCCCCC"/>
                      </a:solidFill>
                      <a:prstDash val="solid"/>
                      <a:round/>
                      <a:headEnd len="sm" w="sm" type="none"/>
                      <a:tailEnd len="sm" w="sm" type="none"/>
                    </a:lnL>
                    <a:lnR cap="flat" cmpd="sng" w="10575">
                      <a:solidFill>
                        <a:srgbClr val="CCCCCC"/>
                      </a:solidFill>
                      <a:prstDash val="solid"/>
                      <a:round/>
                      <a:headEnd len="sm" w="sm" type="none"/>
                      <a:tailEnd len="sm" w="sm" type="none"/>
                    </a:lnR>
                    <a:lnT cap="flat" cmpd="sng" w="10575">
                      <a:solidFill>
                        <a:srgbClr val="CCCCCC"/>
                      </a:solidFill>
                      <a:prstDash val="solid"/>
                      <a:round/>
                      <a:headEnd len="sm" w="sm" type="none"/>
                      <a:tailEnd len="sm" w="sm" type="none"/>
                    </a:lnT>
                    <a:lnB cap="flat" cmpd="sng" w="1057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900"/>
                        <a:t>-2</a:t>
                      </a:r>
                      <a:endParaRPr sz="900"/>
                    </a:p>
                  </a:txBody>
                  <a:tcPr marT="25400" marB="25400" marR="25400" marL="25400" anchor="b">
                    <a:lnL cap="flat" cmpd="sng" w="10575">
                      <a:solidFill>
                        <a:srgbClr val="CCCCCC"/>
                      </a:solidFill>
                      <a:prstDash val="solid"/>
                      <a:round/>
                      <a:headEnd len="sm" w="sm" type="none"/>
                      <a:tailEnd len="sm" w="sm" type="none"/>
                    </a:lnL>
                    <a:lnR cap="flat" cmpd="sng" w="10575">
                      <a:solidFill>
                        <a:srgbClr val="CCCCCC"/>
                      </a:solidFill>
                      <a:prstDash val="solid"/>
                      <a:round/>
                      <a:headEnd len="sm" w="sm" type="none"/>
                      <a:tailEnd len="sm" w="sm" type="none"/>
                    </a:lnR>
                    <a:lnT cap="flat" cmpd="sng" w="10575">
                      <a:solidFill>
                        <a:srgbClr val="CCCCCC"/>
                      </a:solidFill>
                      <a:prstDash val="solid"/>
                      <a:round/>
                      <a:headEnd len="sm" w="sm" type="none"/>
                      <a:tailEnd len="sm" w="sm" type="none"/>
                    </a:lnT>
                    <a:lnB cap="flat" cmpd="sng" w="1057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900"/>
                        <a:t>2</a:t>
                      </a:r>
                      <a:endParaRPr sz="900"/>
                    </a:p>
                  </a:txBody>
                  <a:tcPr marT="25400" marB="25400" marR="25400" marL="25400" anchor="b">
                    <a:lnL cap="flat" cmpd="sng" w="10575">
                      <a:solidFill>
                        <a:srgbClr val="CCCCCC"/>
                      </a:solidFill>
                      <a:prstDash val="solid"/>
                      <a:round/>
                      <a:headEnd len="sm" w="sm" type="none"/>
                      <a:tailEnd len="sm" w="sm" type="none"/>
                    </a:lnL>
                    <a:lnR cap="flat" cmpd="sng" w="10575">
                      <a:solidFill>
                        <a:srgbClr val="CCCCCC"/>
                      </a:solidFill>
                      <a:prstDash val="solid"/>
                      <a:round/>
                      <a:headEnd len="sm" w="sm" type="none"/>
                      <a:tailEnd len="sm" w="sm" type="none"/>
                    </a:lnR>
                    <a:lnT cap="flat" cmpd="sng" w="10575">
                      <a:solidFill>
                        <a:srgbClr val="CCCCCC"/>
                      </a:solidFill>
                      <a:prstDash val="solid"/>
                      <a:round/>
                      <a:headEnd len="sm" w="sm" type="none"/>
                      <a:tailEnd len="sm" w="sm" type="none"/>
                    </a:lnT>
                    <a:lnB cap="flat" cmpd="sng" w="1057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900"/>
                        <a:t>-2</a:t>
                      </a:r>
                      <a:endParaRPr sz="900"/>
                    </a:p>
                  </a:txBody>
                  <a:tcPr marT="25400" marB="25400" marR="25400" marL="25400" anchor="b">
                    <a:lnL cap="flat" cmpd="sng" w="10575">
                      <a:solidFill>
                        <a:srgbClr val="CCCCCC"/>
                      </a:solidFill>
                      <a:prstDash val="solid"/>
                      <a:round/>
                      <a:headEnd len="sm" w="sm" type="none"/>
                      <a:tailEnd len="sm" w="sm" type="none"/>
                    </a:lnL>
                    <a:lnR cap="flat" cmpd="sng" w="10575">
                      <a:solidFill>
                        <a:srgbClr val="CCCCCC"/>
                      </a:solidFill>
                      <a:prstDash val="solid"/>
                      <a:round/>
                      <a:headEnd len="sm" w="sm" type="none"/>
                      <a:tailEnd len="sm" w="sm" type="none"/>
                    </a:lnR>
                    <a:lnT cap="flat" cmpd="sng" w="10575">
                      <a:solidFill>
                        <a:srgbClr val="CCCCCC"/>
                      </a:solidFill>
                      <a:prstDash val="solid"/>
                      <a:round/>
                      <a:headEnd len="sm" w="sm" type="none"/>
                      <a:tailEnd len="sm" w="sm" type="none"/>
                    </a:lnT>
                    <a:lnB cap="flat" cmpd="sng" w="1057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900"/>
                        <a:t>0</a:t>
                      </a:r>
                      <a:endParaRPr sz="900"/>
                    </a:p>
                  </a:txBody>
                  <a:tcPr marT="25400" marB="25400" marR="25400" marL="25400" anchor="b">
                    <a:lnL cap="flat" cmpd="sng" w="10575">
                      <a:solidFill>
                        <a:srgbClr val="CCCCCC"/>
                      </a:solidFill>
                      <a:prstDash val="solid"/>
                      <a:round/>
                      <a:headEnd len="sm" w="sm" type="none"/>
                      <a:tailEnd len="sm" w="sm" type="none"/>
                    </a:lnL>
                    <a:lnR cap="flat" cmpd="sng" w="10575">
                      <a:solidFill>
                        <a:srgbClr val="CCCCCC"/>
                      </a:solidFill>
                      <a:prstDash val="solid"/>
                      <a:round/>
                      <a:headEnd len="sm" w="sm" type="none"/>
                      <a:tailEnd len="sm" w="sm" type="none"/>
                    </a:lnR>
                    <a:lnT cap="flat" cmpd="sng" w="10575">
                      <a:solidFill>
                        <a:srgbClr val="CCCCCC"/>
                      </a:solidFill>
                      <a:prstDash val="solid"/>
                      <a:round/>
                      <a:headEnd len="sm" w="sm" type="none"/>
                      <a:tailEnd len="sm" w="sm" type="none"/>
                    </a:lnT>
                    <a:lnB cap="flat" cmpd="sng" w="10575">
                      <a:solidFill>
                        <a:srgbClr val="CCCCCC"/>
                      </a:solidFill>
                      <a:prstDash val="solid"/>
                      <a:round/>
                      <a:headEnd len="sm" w="sm" type="none"/>
                      <a:tailEnd len="sm" w="sm" type="none"/>
                    </a:lnB>
                  </a:tcPr>
                </a:tc>
              </a:tr>
              <a:tr h="243250">
                <a:tc>
                  <a:txBody>
                    <a:bodyPr/>
                    <a:lstStyle/>
                    <a:p>
                      <a:pPr indent="0" lvl="0" marL="0" rtl="0" algn="l">
                        <a:lnSpc>
                          <a:spcPct val="115000"/>
                        </a:lnSpc>
                        <a:spcBef>
                          <a:spcPts val="0"/>
                        </a:spcBef>
                        <a:spcAft>
                          <a:spcPts val="0"/>
                        </a:spcAft>
                        <a:buNone/>
                      </a:pPr>
                      <a:r>
                        <a:rPr lang="en" sz="900"/>
                        <a:t>Lifetime of sensor</a:t>
                      </a:r>
                      <a:endParaRPr sz="900"/>
                    </a:p>
                  </a:txBody>
                  <a:tcPr marT="25400" marB="25400" marR="25400" marL="25400" anchor="b">
                    <a:lnL cap="flat" cmpd="sng" w="10575">
                      <a:solidFill>
                        <a:srgbClr val="CCCCCC"/>
                      </a:solidFill>
                      <a:prstDash val="solid"/>
                      <a:round/>
                      <a:headEnd len="sm" w="sm" type="none"/>
                      <a:tailEnd len="sm" w="sm" type="none"/>
                    </a:lnL>
                    <a:lnR cap="flat" cmpd="sng" w="10575">
                      <a:solidFill>
                        <a:srgbClr val="CCCCCC"/>
                      </a:solidFill>
                      <a:prstDash val="solid"/>
                      <a:round/>
                      <a:headEnd len="sm" w="sm" type="none"/>
                      <a:tailEnd len="sm" w="sm" type="none"/>
                    </a:lnR>
                    <a:lnT cap="flat" cmpd="sng" w="10575">
                      <a:solidFill>
                        <a:srgbClr val="CCCCCC"/>
                      </a:solidFill>
                      <a:prstDash val="solid"/>
                      <a:round/>
                      <a:headEnd len="sm" w="sm" type="none"/>
                      <a:tailEnd len="sm" w="sm" type="none"/>
                    </a:lnT>
                    <a:lnB cap="flat" cmpd="sng" w="1057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900"/>
                        <a:t>0.15</a:t>
                      </a:r>
                      <a:endParaRPr sz="900"/>
                    </a:p>
                  </a:txBody>
                  <a:tcPr marT="25400" marB="25400" marR="25400" marL="25400" anchor="b">
                    <a:lnL cap="flat" cmpd="sng" w="10575">
                      <a:solidFill>
                        <a:srgbClr val="CCCCCC"/>
                      </a:solidFill>
                      <a:prstDash val="solid"/>
                      <a:round/>
                      <a:headEnd len="sm" w="sm" type="none"/>
                      <a:tailEnd len="sm" w="sm" type="none"/>
                    </a:lnL>
                    <a:lnR cap="flat" cmpd="sng" w="10575">
                      <a:solidFill>
                        <a:srgbClr val="CCCCCC"/>
                      </a:solidFill>
                      <a:prstDash val="solid"/>
                      <a:round/>
                      <a:headEnd len="sm" w="sm" type="none"/>
                      <a:tailEnd len="sm" w="sm" type="none"/>
                    </a:lnR>
                    <a:lnT cap="flat" cmpd="sng" w="10575">
                      <a:solidFill>
                        <a:srgbClr val="CCCCCC"/>
                      </a:solidFill>
                      <a:prstDash val="solid"/>
                      <a:round/>
                      <a:headEnd len="sm" w="sm" type="none"/>
                      <a:tailEnd len="sm" w="sm" type="none"/>
                    </a:lnT>
                    <a:lnB cap="flat" cmpd="sng" w="1057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t>Datum</a:t>
                      </a:r>
                      <a:endParaRPr sz="900"/>
                    </a:p>
                  </a:txBody>
                  <a:tcPr marT="25400" marB="25400" marR="25400" marL="25400" anchor="b">
                    <a:lnL cap="flat" cmpd="sng" w="10575">
                      <a:solidFill>
                        <a:srgbClr val="CCCCCC"/>
                      </a:solidFill>
                      <a:prstDash val="solid"/>
                      <a:round/>
                      <a:headEnd len="sm" w="sm" type="none"/>
                      <a:tailEnd len="sm" w="sm" type="none"/>
                    </a:lnL>
                    <a:lnR cap="flat" cmpd="sng" w="10575">
                      <a:solidFill>
                        <a:srgbClr val="CCCCCC"/>
                      </a:solidFill>
                      <a:prstDash val="solid"/>
                      <a:round/>
                      <a:headEnd len="sm" w="sm" type="none"/>
                      <a:tailEnd len="sm" w="sm" type="none"/>
                    </a:lnR>
                    <a:lnT cap="flat" cmpd="sng" w="10575">
                      <a:solidFill>
                        <a:srgbClr val="CCCCCC"/>
                      </a:solidFill>
                      <a:prstDash val="solid"/>
                      <a:round/>
                      <a:headEnd len="sm" w="sm" type="none"/>
                      <a:tailEnd len="sm" w="sm" type="none"/>
                    </a:lnT>
                    <a:lnB cap="flat" cmpd="sng" w="1057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900"/>
                        <a:t>2</a:t>
                      </a:r>
                      <a:endParaRPr sz="900"/>
                    </a:p>
                  </a:txBody>
                  <a:tcPr marT="25400" marB="25400" marR="25400" marL="25400" anchor="b">
                    <a:lnL cap="flat" cmpd="sng" w="10575">
                      <a:solidFill>
                        <a:srgbClr val="CCCCCC"/>
                      </a:solidFill>
                      <a:prstDash val="solid"/>
                      <a:round/>
                      <a:headEnd len="sm" w="sm" type="none"/>
                      <a:tailEnd len="sm" w="sm" type="none"/>
                    </a:lnL>
                    <a:lnR cap="flat" cmpd="sng" w="10575">
                      <a:solidFill>
                        <a:srgbClr val="CCCCCC"/>
                      </a:solidFill>
                      <a:prstDash val="solid"/>
                      <a:round/>
                      <a:headEnd len="sm" w="sm" type="none"/>
                      <a:tailEnd len="sm" w="sm" type="none"/>
                    </a:lnR>
                    <a:lnT cap="flat" cmpd="sng" w="10575">
                      <a:solidFill>
                        <a:srgbClr val="CCCCCC"/>
                      </a:solidFill>
                      <a:prstDash val="solid"/>
                      <a:round/>
                      <a:headEnd len="sm" w="sm" type="none"/>
                      <a:tailEnd len="sm" w="sm" type="none"/>
                    </a:lnT>
                    <a:lnB cap="flat" cmpd="sng" w="1057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900"/>
                        <a:t>-2</a:t>
                      </a:r>
                      <a:endParaRPr sz="900"/>
                    </a:p>
                  </a:txBody>
                  <a:tcPr marT="25400" marB="25400" marR="25400" marL="25400" anchor="b">
                    <a:lnL cap="flat" cmpd="sng" w="10575">
                      <a:solidFill>
                        <a:srgbClr val="CCCCCC"/>
                      </a:solidFill>
                      <a:prstDash val="solid"/>
                      <a:round/>
                      <a:headEnd len="sm" w="sm" type="none"/>
                      <a:tailEnd len="sm" w="sm" type="none"/>
                    </a:lnL>
                    <a:lnR cap="flat" cmpd="sng" w="10575">
                      <a:solidFill>
                        <a:srgbClr val="CCCCCC"/>
                      </a:solidFill>
                      <a:prstDash val="solid"/>
                      <a:round/>
                      <a:headEnd len="sm" w="sm" type="none"/>
                      <a:tailEnd len="sm" w="sm" type="none"/>
                    </a:lnR>
                    <a:lnT cap="flat" cmpd="sng" w="10575">
                      <a:solidFill>
                        <a:srgbClr val="CCCCCC"/>
                      </a:solidFill>
                      <a:prstDash val="solid"/>
                      <a:round/>
                      <a:headEnd len="sm" w="sm" type="none"/>
                      <a:tailEnd len="sm" w="sm" type="none"/>
                    </a:lnT>
                    <a:lnB cap="flat" cmpd="sng" w="1057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900"/>
                        <a:t>0</a:t>
                      </a:r>
                      <a:endParaRPr sz="900"/>
                    </a:p>
                  </a:txBody>
                  <a:tcPr marT="25400" marB="25400" marR="25400" marL="25400" anchor="b">
                    <a:lnL cap="flat" cmpd="sng" w="10575">
                      <a:solidFill>
                        <a:srgbClr val="CCCCCC"/>
                      </a:solidFill>
                      <a:prstDash val="solid"/>
                      <a:round/>
                      <a:headEnd len="sm" w="sm" type="none"/>
                      <a:tailEnd len="sm" w="sm" type="none"/>
                    </a:lnL>
                    <a:lnR cap="flat" cmpd="sng" w="10575">
                      <a:solidFill>
                        <a:srgbClr val="CCCCCC"/>
                      </a:solidFill>
                      <a:prstDash val="solid"/>
                      <a:round/>
                      <a:headEnd len="sm" w="sm" type="none"/>
                      <a:tailEnd len="sm" w="sm" type="none"/>
                    </a:lnR>
                    <a:lnT cap="flat" cmpd="sng" w="10575">
                      <a:solidFill>
                        <a:srgbClr val="CCCCCC"/>
                      </a:solidFill>
                      <a:prstDash val="solid"/>
                      <a:round/>
                      <a:headEnd len="sm" w="sm" type="none"/>
                      <a:tailEnd len="sm" w="sm" type="none"/>
                    </a:lnT>
                    <a:lnB cap="flat" cmpd="sng" w="1057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900"/>
                        <a:t>1</a:t>
                      </a:r>
                      <a:endParaRPr sz="900"/>
                    </a:p>
                  </a:txBody>
                  <a:tcPr marT="25400" marB="25400" marR="25400" marL="25400" anchor="b">
                    <a:lnL cap="flat" cmpd="sng" w="10575">
                      <a:solidFill>
                        <a:srgbClr val="CCCCCC"/>
                      </a:solidFill>
                      <a:prstDash val="solid"/>
                      <a:round/>
                      <a:headEnd len="sm" w="sm" type="none"/>
                      <a:tailEnd len="sm" w="sm" type="none"/>
                    </a:lnL>
                    <a:lnR cap="flat" cmpd="sng" w="10575">
                      <a:solidFill>
                        <a:srgbClr val="CCCCCC"/>
                      </a:solidFill>
                      <a:prstDash val="solid"/>
                      <a:round/>
                      <a:headEnd len="sm" w="sm" type="none"/>
                      <a:tailEnd len="sm" w="sm" type="none"/>
                    </a:lnR>
                    <a:lnT cap="flat" cmpd="sng" w="10575">
                      <a:solidFill>
                        <a:srgbClr val="CCCCCC"/>
                      </a:solidFill>
                      <a:prstDash val="solid"/>
                      <a:round/>
                      <a:headEnd len="sm" w="sm" type="none"/>
                      <a:tailEnd len="sm" w="sm" type="none"/>
                    </a:lnT>
                    <a:lnB cap="flat" cmpd="sng" w="10575">
                      <a:solidFill>
                        <a:srgbClr val="CCCCCC"/>
                      </a:solidFill>
                      <a:prstDash val="solid"/>
                      <a:round/>
                      <a:headEnd len="sm" w="sm" type="none"/>
                      <a:tailEnd len="sm" w="sm" type="none"/>
                    </a:lnB>
                  </a:tcPr>
                </a:tc>
              </a:tr>
              <a:tr h="243250">
                <a:tc>
                  <a:txBody>
                    <a:bodyPr/>
                    <a:lstStyle/>
                    <a:p>
                      <a:pPr indent="0" lvl="0" marL="0" rtl="0" algn="l">
                        <a:lnSpc>
                          <a:spcPct val="115000"/>
                        </a:lnSpc>
                        <a:spcBef>
                          <a:spcPts val="0"/>
                        </a:spcBef>
                        <a:spcAft>
                          <a:spcPts val="0"/>
                        </a:spcAft>
                        <a:buNone/>
                      </a:pPr>
                      <a:r>
                        <a:t/>
                      </a:r>
                      <a:endParaRPr sz="900"/>
                    </a:p>
                  </a:txBody>
                  <a:tcPr marT="25400" marB="25400" marR="25400" marL="25400" anchor="b">
                    <a:lnL cap="flat" cmpd="sng" w="10575">
                      <a:solidFill>
                        <a:srgbClr val="CCCCCC"/>
                      </a:solidFill>
                      <a:prstDash val="solid"/>
                      <a:round/>
                      <a:headEnd len="sm" w="sm" type="none"/>
                      <a:tailEnd len="sm" w="sm" type="none"/>
                    </a:lnL>
                    <a:lnR cap="flat" cmpd="sng" w="10575">
                      <a:solidFill>
                        <a:srgbClr val="CCCCCC"/>
                      </a:solidFill>
                      <a:prstDash val="solid"/>
                      <a:round/>
                      <a:headEnd len="sm" w="sm" type="none"/>
                      <a:tailEnd len="sm" w="sm" type="none"/>
                    </a:lnR>
                    <a:lnT cap="flat" cmpd="sng" w="10575">
                      <a:solidFill>
                        <a:srgbClr val="CCCCCC"/>
                      </a:solidFill>
                      <a:prstDash val="solid"/>
                      <a:round/>
                      <a:headEnd len="sm" w="sm" type="none"/>
                      <a:tailEnd len="sm" w="sm" type="none"/>
                    </a:lnT>
                    <a:lnB cap="flat" cmpd="sng" w="1057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sz="900"/>
                        <a:t>SUM</a:t>
                      </a:r>
                      <a:endParaRPr sz="900"/>
                    </a:p>
                  </a:txBody>
                  <a:tcPr marT="25400" marB="25400" marR="25400" marL="25400" anchor="b">
                    <a:lnL cap="flat" cmpd="sng" w="10575">
                      <a:solidFill>
                        <a:srgbClr val="CCCCCC"/>
                      </a:solidFill>
                      <a:prstDash val="solid"/>
                      <a:round/>
                      <a:headEnd len="sm" w="sm" type="none"/>
                      <a:tailEnd len="sm" w="sm" type="none"/>
                    </a:lnL>
                    <a:lnR cap="flat" cmpd="sng" w="10575">
                      <a:solidFill>
                        <a:srgbClr val="CCCCCC"/>
                      </a:solidFill>
                      <a:prstDash val="solid"/>
                      <a:round/>
                      <a:headEnd len="sm" w="sm" type="none"/>
                      <a:tailEnd len="sm" w="sm" type="none"/>
                    </a:lnR>
                    <a:lnT cap="flat" cmpd="sng" w="10575">
                      <a:solidFill>
                        <a:srgbClr val="CCCCCC"/>
                      </a:solidFill>
                      <a:prstDash val="solid"/>
                      <a:round/>
                      <a:headEnd len="sm" w="sm" type="none"/>
                      <a:tailEnd len="sm" w="sm" type="none"/>
                    </a:lnT>
                    <a:lnB cap="flat" cmpd="sng" w="1057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t>Datum</a:t>
                      </a:r>
                      <a:endParaRPr sz="900"/>
                    </a:p>
                  </a:txBody>
                  <a:tcPr marT="25400" marB="25400" marR="25400" marL="25400" anchor="b">
                    <a:lnL cap="flat" cmpd="sng" w="10575">
                      <a:solidFill>
                        <a:srgbClr val="CCCCCC"/>
                      </a:solidFill>
                      <a:prstDash val="solid"/>
                      <a:round/>
                      <a:headEnd len="sm" w="sm" type="none"/>
                      <a:tailEnd len="sm" w="sm" type="none"/>
                    </a:lnL>
                    <a:lnR cap="flat" cmpd="sng" w="10575">
                      <a:solidFill>
                        <a:srgbClr val="CCCCCC"/>
                      </a:solidFill>
                      <a:prstDash val="solid"/>
                      <a:round/>
                      <a:headEnd len="sm" w="sm" type="none"/>
                      <a:tailEnd len="sm" w="sm" type="none"/>
                    </a:lnR>
                    <a:lnT cap="flat" cmpd="sng" w="10575">
                      <a:solidFill>
                        <a:srgbClr val="CCCCCC"/>
                      </a:solidFill>
                      <a:prstDash val="solid"/>
                      <a:round/>
                      <a:headEnd len="sm" w="sm" type="none"/>
                      <a:tailEnd len="sm" w="sm" type="none"/>
                    </a:lnT>
                    <a:lnB cap="flat" cmpd="sng" w="1057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900"/>
                        <a:t>-3</a:t>
                      </a:r>
                      <a:endParaRPr sz="900"/>
                    </a:p>
                  </a:txBody>
                  <a:tcPr marT="25400" marB="25400" marR="25400" marL="25400" anchor="b">
                    <a:lnL cap="flat" cmpd="sng" w="10575">
                      <a:solidFill>
                        <a:srgbClr val="CCCCCC"/>
                      </a:solidFill>
                      <a:prstDash val="solid"/>
                      <a:round/>
                      <a:headEnd len="sm" w="sm" type="none"/>
                      <a:tailEnd len="sm" w="sm" type="none"/>
                    </a:lnL>
                    <a:lnR cap="flat" cmpd="sng" w="10575">
                      <a:solidFill>
                        <a:srgbClr val="CCCCCC"/>
                      </a:solidFill>
                      <a:prstDash val="solid"/>
                      <a:round/>
                      <a:headEnd len="sm" w="sm" type="none"/>
                      <a:tailEnd len="sm" w="sm" type="none"/>
                    </a:lnR>
                    <a:lnT cap="flat" cmpd="sng" w="10575">
                      <a:solidFill>
                        <a:srgbClr val="CCCCCC"/>
                      </a:solidFill>
                      <a:prstDash val="solid"/>
                      <a:round/>
                      <a:headEnd len="sm" w="sm" type="none"/>
                      <a:tailEnd len="sm" w="sm" type="none"/>
                    </a:lnT>
                    <a:lnB cap="flat" cmpd="sng" w="1057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900"/>
                        <a:t>-3</a:t>
                      </a:r>
                      <a:endParaRPr sz="900"/>
                    </a:p>
                  </a:txBody>
                  <a:tcPr marT="25400" marB="25400" marR="25400" marL="25400" anchor="b">
                    <a:lnL cap="flat" cmpd="sng" w="10575">
                      <a:solidFill>
                        <a:srgbClr val="CCCCCC"/>
                      </a:solidFill>
                      <a:prstDash val="solid"/>
                      <a:round/>
                      <a:headEnd len="sm" w="sm" type="none"/>
                      <a:tailEnd len="sm" w="sm" type="none"/>
                    </a:lnL>
                    <a:lnR cap="flat" cmpd="sng" w="10575">
                      <a:solidFill>
                        <a:srgbClr val="CCCCCC"/>
                      </a:solidFill>
                      <a:prstDash val="solid"/>
                      <a:round/>
                      <a:headEnd len="sm" w="sm" type="none"/>
                      <a:tailEnd len="sm" w="sm" type="none"/>
                    </a:lnR>
                    <a:lnT cap="flat" cmpd="sng" w="10575">
                      <a:solidFill>
                        <a:srgbClr val="CCCCCC"/>
                      </a:solidFill>
                      <a:prstDash val="solid"/>
                      <a:round/>
                      <a:headEnd len="sm" w="sm" type="none"/>
                      <a:tailEnd len="sm" w="sm" type="none"/>
                    </a:lnT>
                    <a:lnB cap="flat" cmpd="sng" w="1057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900"/>
                        <a:t>-2</a:t>
                      </a:r>
                      <a:endParaRPr sz="900"/>
                    </a:p>
                  </a:txBody>
                  <a:tcPr marT="25400" marB="25400" marR="25400" marL="25400" anchor="b">
                    <a:lnL cap="flat" cmpd="sng" w="10575">
                      <a:solidFill>
                        <a:srgbClr val="CCCCCC"/>
                      </a:solidFill>
                      <a:prstDash val="solid"/>
                      <a:round/>
                      <a:headEnd len="sm" w="sm" type="none"/>
                      <a:tailEnd len="sm" w="sm" type="none"/>
                    </a:lnL>
                    <a:lnR cap="flat" cmpd="sng" w="10575">
                      <a:solidFill>
                        <a:srgbClr val="CCCCCC"/>
                      </a:solidFill>
                      <a:prstDash val="solid"/>
                      <a:round/>
                      <a:headEnd len="sm" w="sm" type="none"/>
                      <a:tailEnd len="sm" w="sm" type="none"/>
                    </a:lnR>
                    <a:lnT cap="flat" cmpd="sng" w="10575">
                      <a:solidFill>
                        <a:srgbClr val="CCCCCC"/>
                      </a:solidFill>
                      <a:prstDash val="solid"/>
                      <a:round/>
                      <a:headEnd len="sm" w="sm" type="none"/>
                      <a:tailEnd len="sm" w="sm" type="none"/>
                    </a:lnT>
                    <a:lnB cap="flat" cmpd="sng" w="1057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900"/>
                        <a:t>1</a:t>
                      </a:r>
                      <a:endParaRPr sz="900"/>
                    </a:p>
                  </a:txBody>
                  <a:tcPr marT="25400" marB="25400" marR="25400" marL="25400" anchor="b">
                    <a:lnL cap="flat" cmpd="sng" w="10575">
                      <a:solidFill>
                        <a:srgbClr val="CCCCCC"/>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CCCCCC"/>
                      </a:solidFill>
                      <a:prstDash val="solid"/>
                      <a:round/>
                      <a:headEnd len="sm" w="sm" type="none"/>
                      <a:tailEnd len="sm" w="sm" type="none"/>
                    </a:lnT>
                    <a:lnB cap="flat" cmpd="sng" w="10575">
                      <a:solidFill>
                        <a:srgbClr val="000000"/>
                      </a:solidFill>
                      <a:prstDash val="solid"/>
                      <a:round/>
                      <a:headEnd len="sm" w="sm" type="none"/>
                      <a:tailEnd len="sm" w="sm" type="none"/>
                    </a:lnB>
                  </a:tcPr>
                </a:tc>
              </a:tr>
            </a:tbl>
          </a:graphicData>
        </a:graphic>
      </p:graphicFrame>
      <p:sp>
        <p:nvSpPr>
          <p:cNvPr id="253" name="Google Shape;253;p31"/>
          <p:cNvSpPr txBox="1"/>
          <p:nvPr>
            <p:ph idx="12" type="sldNum"/>
          </p:nvPr>
        </p:nvSpPr>
        <p:spPr>
          <a:xfrm>
            <a:off x="6553200" y="4767265"/>
            <a:ext cx="21336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32"/>
          <p:cNvSpPr txBox="1"/>
          <p:nvPr>
            <p:ph type="title"/>
          </p:nvPr>
        </p:nvSpPr>
        <p:spPr>
          <a:xfrm>
            <a:off x="482600" y="76201"/>
            <a:ext cx="5765700" cy="8574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SzPts val="990"/>
              <a:buNone/>
            </a:pPr>
            <a:r>
              <a:rPr lang="en" sz="2640"/>
              <a:t>Concept Refinement - </a:t>
            </a:r>
            <a:r>
              <a:rPr lang="en" sz="2640"/>
              <a:t>Potentiometer</a:t>
            </a:r>
            <a:endParaRPr sz="2640"/>
          </a:p>
        </p:txBody>
      </p:sp>
      <p:sp>
        <p:nvSpPr>
          <p:cNvPr id="259" name="Google Shape;259;p32"/>
          <p:cNvSpPr txBox="1"/>
          <p:nvPr>
            <p:ph idx="1" type="body"/>
          </p:nvPr>
        </p:nvSpPr>
        <p:spPr>
          <a:xfrm>
            <a:off x="457200" y="1109125"/>
            <a:ext cx="4114800" cy="3485400"/>
          </a:xfrm>
          <a:prstGeom prst="rect">
            <a:avLst/>
          </a:prstGeom>
        </p:spPr>
        <p:txBody>
          <a:bodyPr anchorCtr="0" anchor="t" bIns="34275" lIns="68575" spcFirstLastPara="1" rIns="68575" wrap="square" tIns="34275">
            <a:normAutofit lnSpcReduction="10000"/>
          </a:bodyPr>
          <a:lstStyle/>
          <a:p>
            <a:pPr indent="-342900" lvl="0" marL="457200" rtl="0" algn="l">
              <a:spcBef>
                <a:spcPts val="500"/>
              </a:spcBef>
              <a:spcAft>
                <a:spcPts val="0"/>
              </a:spcAft>
              <a:buSzPts val="1800"/>
              <a:buChar char="●"/>
            </a:pPr>
            <a:r>
              <a:rPr lang="en" sz="1800"/>
              <a:t>Retains accuracy of 1%, low cost for the sensor, easy to implement</a:t>
            </a:r>
            <a:endParaRPr sz="1800"/>
          </a:p>
          <a:p>
            <a:pPr indent="0" lvl="0" marL="457200" rtl="0" algn="l">
              <a:spcBef>
                <a:spcPts val="500"/>
              </a:spcBef>
              <a:spcAft>
                <a:spcPts val="0"/>
              </a:spcAft>
              <a:buNone/>
            </a:pPr>
            <a:r>
              <a:t/>
            </a:r>
            <a:endParaRPr sz="900"/>
          </a:p>
          <a:p>
            <a:pPr indent="-342900" lvl="0" marL="457200" rtl="0" algn="l">
              <a:spcBef>
                <a:spcPts val="500"/>
              </a:spcBef>
              <a:spcAft>
                <a:spcPts val="0"/>
              </a:spcAft>
              <a:buSzPts val="1800"/>
              <a:buChar char="●"/>
            </a:pPr>
            <a:r>
              <a:rPr lang="en" sz="1800"/>
              <a:t>Exact placement depends on valve type, use a slip-ring potentiometer</a:t>
            </a:r>
            <a:endParaRPr sz="1800"/>
          </a:p>
          <a:p>
            <a:pPr indent="0" lvl="0" marL="457200" rtl="0" algn="l">
              <a:spcBef>
                <a:spcPts val="500"/>
              </a:spcBef>
              <a:spcAft>
                <a:spcPts val="0"/>
              </a:spcAft>
              <a:buNone/>
            </a:pPr>
            <a:r>
              <a:t/>
            </a:r>
            <a:endParaRPr sz="900"/>
          </a:p>
          <a:p>
            <a:pPr indent="-342900" lvl="0" marL="457200" rtl="0" algn="l">
              <a:spcBef>
                <a:spcPts val="500"/>
              </a:spcBef>
              <a:spcAft>
                <a:spcPts val="0"/>
              </a:spcAft>
              <a:buSzPts val="1800"/>
              <a:buChar char="●"/>
            </a:pPr>
            <a:r>
              <a:rPr lang="en" sz="1800"/>
              <a:t>Calibrate voltage changes to speeds, determine </a:t>
            </a:r>
            <a:r>
              <a:rPr lang="en" sz="1800"/>
              <a:t>angular</a:t>
            </a:r>
            <a:r>
              <a:rPr lang="en" sz="1800"/>
              <a:t> acceleration</a:t>
            </a:r>
            <a:endParaRPr sz="1800"/>
          </a:p>
          <a:p>
            <a:pPr indent="0" lvl="0" marL="457200" rtl="0" algn="l">
              <a:spcBef>
                <a:spcPts val="500"/>
              </a:spcBef>
              <a:spcAft>
                <a:spcPts val="0"/>
              </a:spcAft>
              <a:buNone/>
            </a:pPr>
            <a:r>
              <a:t/>
            </a:r>
            <a:endParaRPr sz="900"/>
          </a:p>
          <a:p>
            <a:pPr indent="-342900" lvl="0" marL="457200" rtl="0" algn="l">
              <a:spcBef>
                <a:spcPts val="500"/>
              </a:spcBef>
              <a:spcAft>
                <a:spcPts val="0"/>
              </a:spcAft>
              <a:buSzPts val="1800"/>
              <a:buChar char="●"/>
            </a:pPr>
            <a:r>
              <a:rPr lang="en" sz="1800"/>
              <a:t>𝜏 = I𝜶, assuming the moment of inertia can be determined</a:t>
            </a:r>
            <a:endParaRPr sz="1800"/>
          </a:p>
        </p:txBody>
      </p:sp>
      <p:pic>
        <p:nvPicPr>
          <p:cNvPr id="260" name="Google Shape;260;p32"/>
          <p:cNvPicPr preferRelativeResize="0"/>
          <p:nvPr/>
        </p:nvPicPr>
        <p:blipFill>
          <a:blip r:embed="rId3">
            <a:alphaModFix/>
          </a:blip>
          <a:stretch>
            <a:fillRect/>
          </a:stretch>
        </p:blipFill>
        <p:spPr>
          <a:xfrm>
            <a:off x="5153825" y="1109125"/>
            <a:ext cx="3518200" cy="2007950"/>
          </a:xfrm>
          <a:prstGeom prst="rect">
            <a:avLst/>
          </a:prstGeom>
          <a:noFill/>
          <a:ln>
            <a:noFill/>
          </a:ln>
        </p:spPr>
      </p:pic>
      <p:pic>
        <p:nvPicPr>
          <p:cNvPr id="261" name="Google Shape;261;p32"/>
          <p:cNvPicPr preferRelativeResize="0"/>
          <p:nvPr/>
        </p:nvPicPr>
        <p:blipFill>
          <a:blip r:embed="rId4">
            <a:alphaModFix/>
          </a:blip>
          <a:stretch>
            <a:fillRect/>
          </a:stretch>
        </p:blipFill>
        <p:spPr>
          <a:xfrm>
            <a:off x="5197838" y="3117075"/>
            <a:ext cx="3430174" cy="1773625"/>
          </a:xfrm>
          <a:prstGeom prst="rect">
            <a:avLst/>
          </a:prstGeom>
          <a:noFill/>
          <a:ln>
            <a:noFill/>
          </a:ln>
        </p:spPr>
      </p:pic>
      <p:sp>
        <p:nvSpPr>
          <p:cNvPr id="262" name="Google Shape;262;p32"/>
          <p:cNvSpPr txBox="1"/>
          <p:nvPr>
            <p:ph idx="12" type="sldNum"/>
          </p:nvPr>
        </p:nvSpPr>
        <p:spPr>
          <a:xfrm>
            <a:off x="6553200" y="4767265"/>
            <a:ext cx="21336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33"/>
          <p:cNvSpPr txBox="1"/>
          <p:nvPr>
            <p:ph type="title"/>
          </p:nvPr>
        </p:nvSpPr>
        <p:spPr>
          <a:xfrm>
            <a:off x="482600" y="76201"/>
            <a:ext cx="5765700" cy="8574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sz="2640"/>
              <a:t>Concept Refinement - Strain Gauge</a:t>
            </a:r>
            <a:endParaRPr/>
          </a:p>
        </p:txBody>
      </p:sp>
      <p:sp>
        <p:nvSpPr>
          <p:cNvPr id="268" name="Google Shape;268;p33"/>
          <p:cNvSpPr txBox="1"/>
          <p:nvPr>
            <p:ph idx="1" type="body"/>
          </p:nvPr>
        </p:nvSpPr>
        <p:spPr>
          <a:xfrm>
            <a:off x="457200" y="1109125"/>
            <a:ext cx="4114800" cy="3485400"/>
          </a:xfrm>
          <a:prstGeom prst="rect">
            <a:avLst/>
          </a:prstGeom>
        </p:spPr>
        <p:txBody>
          <a:bodyPr anchorCtr="0" anchor="t" bIns="34275" lIns="68575" spcFirstLastPara="1" rIns="68575" wrap="square" tIns="34275">
            <a:normAutofit fontScale="85000" lnSpcReduction="20000"/>
          </a:bodyPr>
          <a:lstStyle/>
          <a:p>
            <a:pPr indent="-325755" lvl="0" marL="457200" rtl="0" algn="l">
              <a:spcBef>
                <a:spcPts val="500"/>
              </a:spcBef>
              <a:spcAft>
                <a:spcPts val="0"/>
              </a:spcAft>
              <a:buSzPct val="100000"/>
              <a:buChar char="●"/>
            </a:pPr>
            <a:r>
              <a:rPr lang="en" sz="1800"/>
              <a:t>Uses force, rather than dynamics, to measure Torque</a:t>
            </a:r>
            <a:endParaRPr sz="1800"/>
          </a:p>
          <a:p>
            <a:pPr indent="0" lvl="0" marL="457200" rtl="0" algn="l">
              <a:spcBef>
                <a:spcPts val="500"/>
              </a:spcBef>
              <a:spcAft>
                <a:spcPts val="0"/>
              </a:spcAft>
              <a:buNone/>
            </a:pPr>
            <a:r>
              <a:t/>
            </a:r>
            <a:endParaRPr sz="1150"/>
          </a:p>
          <a:p>
            <a:pPr indent="-325755" lvl="0" marL="457200" rtl="0" algn="l">
              <a:spcBef>
                <a:spcPts val="500"/>
              </a:spcBef>
              <a:spcAft>
                <a:spcPts val="0"/>
              </a:spcAft>
              <a:buSzPct val="100000"/>
              <a:buChar char="●"/>
            </a:pPr>
            <a:r>
              <a:rPr lang="en" sz="1800"/>
              <a:t>Retains high accuracy (1% of full value), long usage life</a:t>
            </a:r>
            <a:endParaRPr sz="1800"/>
          </a:p>
          <a:p>
            <a:pPr indent="0" lvl="0" marL="457200" rtl="0" algn="l">
              <a:spcBef>
                <a:spcPts val="500"/>
              </a:spcBef>
              <a:spcAft>
                <a:spcPts val="0"/>
              </a:spcAft>
              <a:buNone/>
            </a:pPr>
            <a:r>
              <a:t/>
            </a:r>
            <a:endParaRPr sz="1150"/>
          </a:p>
          <a:p>
            <a:pPr indent="-325755" lvl="0" marL="457200" rtl="0" algn="l">
              <a:spcBef>
                <a:spcPts val="500"/>
              </a:spcBef>
              <a:spcAft>
                <a:spcPts val="0"/>
              </a:spcAft>
              <a:buSzPct val="100000"/>
              <a:buChar char="●"/>
            </a:pPr>
            <a:r>
              <a:rPr lang="en" sz="1800"/>
              <a:t>Move strain gauge inline to actuator shaft, close to torque source (Actuator head)</a:t>
            </a:r>
            <a:endParaRPr sz="1800"/>
          </a:p>
          <a:p>
            <a:pPr indent="0" lvl="0" marL="457200" rtl="0" algn="l">
              <a:spcBef>
                <a:spcPts val="500"/>
              </a:spcBef>
              <a:spcAft>
                <a:spcPts val="0"/>
              </a:spcAft>
              <a:buNone/>
            </a:pPr>
            <a:r>
              <a:t/>
            </a:r>
            <a:endParaRPr sz="1150"/>
          </a:p>
          <a:p>
            <a:pPr indent="-325755" lvl="0" marL="457200" rtl="0" algn="l">
              <a:spcBef>
                <a:spcPts val="500"/>
              </a:spcBef>
              <a:spcAft>
                <a:spcPts val="0"/>
              </a:spcAft>
              <a:buSzPct val="100000"/>
              <a:buChar char="●"/>
            </a:pPr>
            <a:r>
              <a:rPr lang="en" sz="1800"/>
              <a:t>Use cylindrical strain gauge (Rotational torque sensor)</a:t>
            </a:r>
            <a:endParaRPr sz="1800"/>
          </a:p>
          <a:p>
            <a:pPr indent="0" lvl="0" marL="457200" rtl="0" algn="l">
              <a:spcBef>
                <a:spcPts val="500"/>
              </a:spcBef>
              <a:spcAft>
                <a:spcPts val="0"/>
              </a:spcAft>
              <a:buNone/>
            </a:pPr>
            <a:r>
              <a:t/>
            </a:r>
            <a:endParaRPr sz="1150"/>
          </a:p>
          <a:p>
            <a:pPr indent="-325755" lvl="0" marL="457200" rtl="0" algn="l">
              <a:spcBef>
                <a:spcPts val="500"/>
              </a:spcBef>
              <a:spcAft>
                <a:spcPts val="0"/>
              </a:spcAft>
              <a:buSzPct val="100000"/>
              <a:buChar char="●"/>
            </a:pPr>
            <a:r>
              <a:rPr lang="en" sz="1800"/>
              <a:t>Returns maximum torque</a:t>
            </a:r>
            <a:endParaRPr sz="1800"/>
          </a:p>
          <a:p>
            <a:pPr indent="0" lvl="0" marL="457200" rtl="0" algn="l">
              <a:spcBef>
                <a:spcPts val="500"/>
              </a:spcBef>
              <a:spcAft>
                <a:spcPts val="0"/>
              </a:spcAft>
              <a:buNone/>
            </a:pPr>
            <a:r>
              <a:t/>
            </a:r>
            <a:endParaRPr sz="1150"/>
          </a:p>
          <a:p>
            <a:pPr indent="-325755" lvl="0" marL="457200" rtl="0" algn="l">
              <a:spcBef>
                <a:spcPts val="500"/>
              </a:spcBef>
              <a:spcAft>
                <a:spcPts val="0"/>
              </a:spcAft>
              <a:buSzPct val="100000"/>
              <a:buChar char="●"/>
            </a:pPr>
            <a:r>
              <a:rPr lang="en" sz="1800"/>
              <a:t>Possibly challenging to implement</a:t>
            </a:r>
            <a:endParaRPr sz="1800"/>
          </a:p>
        </p:txBody>
      </p:sp>
      <p:pic>
        <p:nvPicPr>
          <p:cNvPr id="269" name="Google Shape;269;p33"/>
          <p:cNvPicPr preferRelativeResize="0"/>
          <p:nvPr/>
        </p:nvPicPr>
        <p:blipFill>
          <a:blip r:embed="rId3">
            <a:alphaModFix/>
          </a:blip>
          <a:stretch>
            <a:fillRect/>
          </a:stretch>
        </p:blipFill>
        <p:spPr>
          <a:xfrm>
            <a:off x="4791400" y="2774600"/>
            <a:ext cx="3635850" cy="2105875"/>
          </a:xfrm>
          <a:prstGeom prst="rect">
            <a:avLst/>
          </a:prstGeom>
          <a:noFill/>
          <a:ln>
            <a:noFill/>
          </a:ln>
        </p:spPr>
      </p:pic>
      <p:pic>
        <p:nvPicPr>
          <p:cNvPr id="270" name="Google Shape;270;p33"/>
          <p:cNvPicPr preferRelativeResize="0"/>
          <p:nvPr/>
        </p:nvPicPr>
        <p:blipFill>
          <a:blip r:embed="rId4">
            <a:alphaModFix/>
          </a:blip>
          <a:stretch>
            <a:fillRect/>
          </a:stretch>
        </p:blipFill>
        <p:spPr>
          <a:xfrm>
            <a:off x="4791400" y="933600"/>
            <a:ext cx="1785150" cy="1788175"/>
          </a:xfrm>
          <a:prstGeom prst="rect">
            <a:avLst/>
          </a:prstGeom>
          <a:noFill/>
          <a:ln>
            <a:noFill/>
          </a:ln>
        </p:spPr>
      </p:pic>
      <p:sp>
        <p:nvSpPr>
          <p:cNvPr id="271" name="Google Shape;271;p33"/>
          <p:cNvSpPr txBox="1"/>
          <p:nvPr/>
        </p:nvSpPr>
        <p:spPr>
          <a:xfrm>
            <a:off x="6671375" y="1204134"/>
            <a:ext cx="2147100" cy="124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latin typeface="Calibri"/>
                <a:ea typeface="Calibri"/>
                <a:cs typeface="Calibri"/>
                <a:sym typeface="Calibri"/>
              </a:rPr>
              <a:t>Existing Torque Bracket Solution, Strain gauges applied to the external bracket to measure reaction torques</a:t>
            </a:r>
            <a:endParaRPr i="1">
              <a:latin typeface="Calibri"/>
              <a:ea typeface="Calibri"/>
              <a:cs typeface="Calibri"/>
              <a:sym typeface="Calibri"/>
            </a:endParaRPr>
          </a:p>
        </p:txBody>
      </p:sp>
      <p:sp>
        <p:nvSpPr>
          <p:cNvPr id="272" name="Google Shape;272;p33"/>
          <p:cNvSpPr txBox="1"/>
          <p:nvPr>
            <p:ph idx="12" type="sldNum"/>
          </p:nvPr>
        </p:nvSpPr>
        <p:spPr>
          <a:xfrm>
            <a:off x="6553200" y="4767265"/>
            <a:ext cx="21336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34"/>
          <p:cNvSpPr txBox="1"/>
          <p:nvPr>
            <p:ph type="title"/>
          </p:nvPr>
        </p:nvSpPr>
        <p:spPr>
          <a:xfrm>
            <a:off x="482600" y="76201"/>
            <a:ext cx="5765700" cy="857400"/>
          </a:xfrm>
          <a:prstGeom prst="rect">
            <a:avLst/>
          </a:prstGeom>
        </p:spPr>
        <p:txBody>
          <a:bodyPr anchorCtr="0" anchor="ctr" bIns="34275" lIns="68575" spcFirstLastPara="1" rIns="68575" wrap="square" tIns="34275">
            <a:normAutofit fontScale="90000"/>
          </a:bodyPr>
          <a:lstStyle/>
          <a:p>
            <a:pPr indent="0" lvl="0" marL="0" rtl="0" algn="l">
              <a:spcBef>
                <a:spcPts val="0"/>
              </a:spcBef>
              <a:spcAft>
                <a:spcPts val="0"/>
              </a:spcAft>
              <a:buNone/>
            </a:pPr>
            <a:r>
              <a:rPr lang="en"/>
              <a:t>Concept</a:t>
            </a:r>
            <a:r>
              <a:rPr lang="en"/>
              <a:t> Selection - Position</a:t>
            </a:r>
            <a:endParaRPr/>
          </a:p>
        </p:txBody>
      </p:sp>
      <p:sp>
        <p:nvSpPr>
          <p:cNvPr id="278" name="Google Shape;278;p34"/>
          <p:cNvSpPr txBox="1"/>
          <p:nvPr>
            <p:ph idx="1" type="body"/>
          </p:nvPr>
        </p:nvSpPr>
        <p:spPr>
          <a:xfrm>
            <a:off x="457200" y="1109133"/>
            <a:ext cx="8229600" cy="3485400"/>
          </a:xfrm>
          <a:prstGeom prst="rect">
            <a:avLst/>
          </a:prstGeom>
        </p:spPr>
        <p:txBody>
          <a:bodyPr anchorCtr="0" anchor="t" bIns="34275" lIns="68575" spcFirstLastPara="1" rIns="68575" wrap="square" tIns="34275">
            <a:normAutofit/>
          </a:bodyPr>
          <a:lstStyle/>
          <a:p>
            <a:pPr indent="-381000" lvl="0" marL="457200" rtl="0" algn="l">
              <a:spcBef>
                <a:spcPts val="500"/>
              </a:spcBef>
              <a:spcAft>
                <a:spcPts val="0"/>
              </a:spcAft>
              <a:buSzPts val="2400"/>
              <a:buChar char="●"/>
            </a:pPr>
            <a:r>
              <a:rPr lang="en"/>
              <a:t>Potentiometer</a:t>
            </a:r>
            <a:endParaRPr/>
          </a:p>
          <a:p>
            <a:pPr indent="-361950" lvl="1" marL="914400" rtl="0" algn="l">
              <a:spcBef>
                <a:spcPts val="0"/>
              </a:spcBef>
              <a:spcAft>
                <a:spcPts val="0"/>
              </a:spcAft>
              <a:buSzPts val="2100"/>
              <a:buChar char="○"/>
            </a:pPr>
            <a:r>
              <a:rPr lang="en"/>
              <a:t>Attach rotary potentiometer under the ball</a:t>
            </a:r>
            <a:endParaRPr/>
          </a:p>
          <a:p>
            <a:pPr indent="-361950" lvl="1" marL="914400" rtl="0" algn="l">
              <a:spcBef>
                <a:spcPts val="0"/>
              </a:spcBef>
              <a:spcAft>
                <a:spcPts val="0"/>
              </a:spcAft>
              <a:buSzPts val="2100"/>
              <a:buChar char="○"/>
            </a:pPr>
            <a:r>
              <a:rPr lang="en"/>
              <a:t>Low cost, easy implementation, and embedded</a:t>
            </a:r>
            <a:endParaRPr/>
          </a:p>
          <a:p>
            <a:pPr indent="0" lvl="0" marL="0" rtl="0" algn="l">
              <a:spcBef>
                <a:spcPts val="500"/>
              </a:spcBef>
              <a:spcAft>
                <a:spcPts val="0"/>
              </a:spcAft>
              <a:buNone/>
            </a:pPr>
            <a:r>
              <a:t/>
            </a:r>
            <a:endParaRPr/>
          </a:p>
        </p:txBody>
      </p:sp>
      <p:pic>
        <p:nvPicPr>
          <p:cNvPr id="279" name="Google Shape;279;p34"/>
          <p:cNvPicPr preferRelativeResize="0"/>
          <p:nvPr/>
        </p:nvPicPr>
        <p:blipFill rotWithShape="1">
          <a:blip r:embed="rId3">
            <a:alphaModFix/>
          </a:blip>
          <a:srcRect b="0" l="14427" r="0" t="0"/>
          <a:stretch/>
        </p:blipFill>
        <p:spPr>
          <a:xfrm>
            <a:off x="257450" y="2241850"/>
            <a:ext cx="3124200" cy="2352675"/>
          </a:xfrm>
          <a:prstGeom prst="rect">
            <a:avLst/>
          </a:prstGeom>
          <a:noFill/>
          <a:ln>
            <a:noFill/>
          </a:ln>
        </p:spPr>
      </p:pic>
      <p:pic>
        <p:nvPicPr>
          <p:cNvPr id="280" name="Google Shape;280;p34"/>
          <p:cNvPicPr preferRelativeResize="0"/>
          <p:nvPr/>
        </p:nvPicPr>
        <p:blipFill>
          <a:blip r:embed="rId4">
            <a:alphaModFix/>
          </a:blip>
          <a:stretch>
            <a:fillRect/>
          </a:stretch>
        </p:blipFill>
        <p:spPr>
          <a:xfrm>
            <a:off x="3583975" y="2241850"/>
            <a:ext cx="2171700" cy="2600325"/>
          </a:xfrm>
          <a:prstGeom prst="rect">
            <a:avLst/>
          </a:prstGeom>
          <a:noFill/>
          <a:ln>
            <a:noFill/>
          </a:ln>
        </p:spPr>
      </p:pic>
      <p:pic>
        <p:nvPicPr>
          <p:cNvPr id="281" name="Google Shape;281;p34"/>
          <p:cNvPicPr preferRelativeResize="0"/>
          <p:nvPr/>
        </p:nvPicPr>
        <p:blipFill rotWithShape="1">
          <a:blip r:embed="rId5">
            <a:alphaModFix/>
          </a:blip>
          <a:srcRect b="9770" l="11394" r="0" t="5411"/>
          <a:stretch/>
        </p:blipFill>
        <p:spPr>
          <a:xfrm>
            <a:off x="6150000" y="2241850"/>
            <a:ext cx="2733675" cy="2600325"/>
          </a:xfrm>
          <a:prstGeom prst="rect">
            <a:avLst/>
          </a:prstGeom>
          <a:noFill/>
          <a:ln>
            <a:noFill/>
          </a:ln>
        </p:spPr>
      </p:pic>
      <p:sp>
        <p:nvSpPr>
          <p:cNvPr id="282" name="Google Shape;282;p34"/>
          <p:cNvSpPr txBox="1"/>
          <p:nvPr>
            <p:ph idx="12" type="sldNum"/>
          </p:nvPr>
        </p:nvSpPr>
        <p:spPr>
          <a:xfrm>
            <a:off x="6553200" y="4767265"/>
            <a:ext cx="21336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35"/>
          <p:cNvSpPr txBox="1"/>
          <p:nvPr>
            <p:ph type="title"/>
          </p:nvPr>
        </p:nvSpPr>
        <p:spPr>
          <a:xfrm>
            <a:off x="482600" y="76201"/>
            <a:ext cx="5765700" cy="8574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Concept Selection - Torque</a:t>
            </a:r>
            <a:endParaRPr/>
          </a:p>
        </p:txBody>
      </p:sp>
      <p:sp>
        <p:nvSpPr>
          <p:cNvPr id="288" name="Google Shape;288;p35"/>
          <p:cNvSpPr txBox="1"/>
          <p:nvPr>
            <p:ph idx="1" type="body"/>
          </p:nvPr>
        </p:nvSpPr>
        <p:spPr>
          <a:xfrm>
            <a:off x="457200" y="1109133"/>
            <a:ext cx="8229600" cy="3485400"/>
          </a:xfrm>
          <a:prstGeom prst="rect">
            <a:avLst/>
          </a:prstGeom>
        </p:spPr>
        <p:txBody>
          <a:bodyPr anchorCtr="0" anchor="t" bIns="34275" lIns="68575" spcFirstLastPara="1" rIns="68575" wrap="square" tIns="34275">
            <a:normAutofit/>
          </a:bodyPr>
          <a:lstStyle/>
          <a:p>
            <a:pPr indent="-381000" lvl="0" marL="457200" rtl="0" algn="l">
              <a:spcBef>
                <a:spcPts val="500"/>
              </a:spcBef>
              <a:spcAft>
                <a:spcPts val="0"/>
              </a:spcAft>
              <a:buSzPts val="2400"/>
              <a:buChar char="●"/>
            </a:pPr>
            <a:r>
              <a:rPr lang="en"/>
              <a:t>Potentiometer</a:t>
            </a:r>
            <a:endParaRPr/>
          </a:p>
          <a:p>
            <a:pPr indent="-361950" lvl="1" marL="914400" rtl="0" algn="l">
              <a:spcBef>
                <a:spcPts val="0"/>
              </a:spcBef>
              <a:spcAft>
                <a:spcPts val="0"/>
              </a:spcAft>
              <a:buSzPts val="2100"/>
              <a:buChar char="○"/>
            </a:pPr>
            <a:r>
              <a:rPr lang="en"/>
              <a:t>Attach rotary potentiometer on top of actuator shaft</a:t>
            </a:r>
            <a:endParaRPr/>
          </a:p>
          <a:p>
            <a:pPr indent="-361950" lvl="1" marL="914400" rtl="0" algn="l">
              <a:spcBef>
                <a:spcPts val="0"/>
              </a:spcBef>
              <a:spcAft>
                <a:spcPts val="0"/>
              </a:spcAft>
              <a:buSzPts val="2100"/>
              <a:buChar char="○"/>
            </a:pPr>
            <a:r>
              <a:rPr lang="en"/>
              <a:t>Low cost, easy implementation, and embedded</a:t>
            </a:r>
            <a:endParaRPr/>
          </a:p>
        </p:txBody>
      </p:sp>
      <p:pic>
        <p:nvPicPr>
          <p:cNvPr id="289" name="Google Shape;289;p35"/>
          <p:cNvPicPr preferRelativeResize="0"/>
          <p:nvPr/>
        </p:nvPicPr>
        <p:blipFill>
          <a:blip r:embed="rId3">
            <a:alphaModFix/>
          </a:blip>
          <a:stretch>
            <a:fillRect/>
          </a:stretch>
        </p:blipFill>
        <p:spPr>
          <a:xfrm>
            <a:off x="264425" y="2317250"/>
            <a:ext cx="1723175" cy="1972475"/>
          </a:xfrm>
          <a:prstGeom prst="rect">
            <a:avLst/>
          </a:prstGeom>
          <a:noFill/>
          <a:ln>
            <a:noFill/>
          </a:ln>
        </p:spPr>
      </p:pic>
      <p:pic>
        <p:nvPicPr>
          <p:cNvPr id="290" name="Google Shape;290;p35"/>
          <p:cNvPicPr preferRelativeResize="0"/>
          <p:nvPr/>
        </p:nvPicPr>
        <p:blipFill>
          <a:blip r:embed="rId4">
            <a:alphaModFix/>
          </a:blip>
          <a:stretch>
            <a:fillRect/>
          </a:stretch>
        </p:blipFill>
        <p:spPr>
          <a:xfrm>
            <a:off x="2418236" y="2317250"/>
            <a:ext cx="1712939" cy="1972475"/>
          </a:xfrm>
          <a:prstGeom prst="rect">
            <a:avLst/>
          </a:prstGeom>
          <a:noFill/>
          <a:ln>
            <a:noFill/>
          </a:ln>
        </p:spPr>
      </p:pic>
      <p:pic>
        <p:nvPicPr>
          <p:cNvPr id="291" name="Google Shape;291;p35"/>
          <p:cNvPicPr preferRelativeResize="0"/>
          <p:nvPr/>
        </p:nvPicPr>
        <p:blipFill>
          <a:blip r:embed="rId5">
            <a:alphaModFix/>
          </a:blip>
          <a:stretch>
            <a:fillRect/>
          </a:stretch>
        </p:blipFill>
        <p:spPr>
          <a:xfrm>
            <a:off x="4370375" y="2317250"/>
            <a:ext cx="2200275" cy="2072723"/>
          </a:xfrm>
          <a:prstGeom prst="rect">
            <a:avLst/>
          </a:prstGeom>
          <a:noFill/>
          <a:ln>
            <a:noFill/>
          </a:ln>
        </p:spPr>
      </p:pic>
      <p:pic>
        <p:nvPicPr>
          <p:cNvPr id="292" name="Google Shape;292;p35"/>
          <p:cNvPicPr preferRelativeResize="0"/>
          <p:nvPr/>
        </p:nvPicPr>
        <p:blipFill rotWithShape="1">
          <a:blip r:embed="rId6">
            <a:alphaModFix/>
          </a:blip>
          <a:srcRect b="0" l="0" r="11964" t="0"/>
          <a:stretch/>
        </p:blipFill>
        <p:spPr>
          <a:xfrm>
            <a:off x="6722129" y="2317250"/>
            <a:ext cx="2240146" cy="2072725"/>
          </a:xfrm>
          <a:prstGeom prst="rect">
            <a:avLst/>
          </a:prstGeom>
          <a:noFill/>
          <a:ln>
            <a:noFill/>
          </a:ln>
        </p:spPr>
      </p:pic>
      <p:sp>
        <p:nvSpPr>
          <p:cNvPr id="293" name="Google Shape;293;p35"/>
          <p:cNvSpPr txBox="1"/>
          <p:nvPr/>
        </p:nvSpPr>
        <p:spPr>
          <a:xfrm>
            <a:off x="1206825" y="4389975"/>
            <a:ext cx="2005800" cy="391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alibri"/>
                <a:ea typeface="Calibri"/>
                <a:cs typeface="Calibri"/>
                <a:sym typeface="Calibri"/>
              </a:rPr>
              <a:t>Rack and Pinion</a:t>
            </a:r>
            <a:endParaRPr>
              <a:latin typeface="Calibri"/>
              <a:ea typeface="Calibri"/>
              <a:cs typeface="Calibri"/>
              <a:sym typeface="Calibri"/>
            </a:endParaRPr>
          </a:p>
        </p:txBody>
      </p:sp>
      <p:sp>
        <p:nvSpPr>
          <p:cNvPr id="294" name="Google Shape;294;p35"/>
          <p:cNvSpPr txBox="1"/>
          <p:nvPr/>
        </p:nvSpPr>
        <p:spPr>
          <a:xfrm>
            <a:off x="5662125" y="4389975"/>
            <a:ext cx="2005800" cy="391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alibri"/>
                <a:ea typeface="Calibri"/>
                <a:cs typeface="Calibri"/>
                <a:sym typeface="Calibri"/>
              </a:rPr>
              <a:t>Scotch - Yoke</a:t>
            </a:r>
            <a:endParaRPr>
              <a:latin typeface="Calibri"/>
              <a:ea typeface="Calibri"/>
              <a:cs typeface="Calibri"/>
              <a:sym typeface="Calibri"/>
            </a:endParaRPr>
          </a:p>
        </p:txBody>
      </p:sp>
      <p:sp>
        <p:nvSpPr>
          <p:cNvPr id="295" name="Google Shape;295;p35"/>
          <p:cNvSpPr txBox="1"/>
          <p:nvPr>
            <p:ph idx="12" type="sldNum"/>
          </p:nvPr>
        </p:nvSpPr>
        <p:spPr>
          <a:xfrm>
            <a:off x="6553200" y="4767265"/>
            <a:ext cx="21336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36"/>
          <p:cNvSpPr txBox="1"/>
          <p:nvPr>
            <p:ph type="title"/>
          </p:nvPr>
        </p:nvSpPr>
        <p:spPr>
          <a:xfrm>
            <a:off x="482600" y="76201"/>
            <a:ext cx="5765700" cy="8574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Concept Selection</a:t>
            </a:r>
            <a:endParaRPr/>
          </a:p>
        </p:txBody>
      </p:sp>
      <p:sp>
        <p:nvSpPr>
          <p:cNvPr id="301" name="Google Shape;301;p36"/>
          <p:cNvSpPr txBox="1"/>
          <p:nvPr>
            <p:ph idx="1" type="body"/>
          </p:nvPr>
        </p:nvSpPr>
        <p:spPr>
          <a:xfrm>
            <a:off x="457200" y="1109133"/>
            <a:ext cx="8229600" cy="3485400"/>
          </a:xfrm>
          <a:prstGeom prst="rect">
            <a:avLst/>
          </a:prstGeom>
        </p:spPr>
        <p:txBody>
          <a:bodyPr anchorCtr="0" anchor="t" bIns="34275" lIns="68575" spcFirstLastPara="1" rIns="68575" wrap="square" tIns="34275">
            <a:normAutofit/>
          </a:bodyPr>
          <a:lstStyle/>
          <a:p>
            <a:pPr indent="-381000" lvl="0" marL="457200" rtl="0" algn="l">
              <a:spcBef>
                <a:spcPts val="500"/>
              </a:spcBef>
              <a:spcAft>
                <a:spcPts val="0"/>
              </a:spcAft>
              <a:buSzPts val="2400"/>
              <a:buChar char="●"/>
            </a:pPr>
            <a:r>
              <a:rPr lang="en"/>
              <a:t>Quantitative</a:t>
            </a:r>
            <a:r>
              <a:rPr lang="en"/>
              <a:t> Matrix</a:t>
            </a:r>
            <a:endParaRPr/>
          </a:p>
        </p:txBody>
      </p:sp>
      <p:graphicFrame>
        <p:nvGraphicFramePr>
          <p:cNvPr id="302" name="Google Shape;302;p36"/>
          <p:cNvGraphicFramePr/>
          <p:nvPr/>
        </p:nvGraphicFramePr>
        <p:xfrm>
          <a:off x="1600200" y="1669300"/>
          <a:ext cx="3000000" cy="3000000"/>
        </p:xfrm>
        <a:graphic>
          <a:graphicData uri="http://schemas.openxmlformats.org/drawingml/2006/table">
            <a:tbl>
              <a:tblPr>
                <a:noFill/>
                <a:tableStyleId>{0700A678-9626-4F87-A7AD-2A31101C5E75}</a:tableStyleId>
              </a:tblPr>
              <a:tblGrid>
                <a:gridCol w="1364375"/>
                <a:gridCol w="436375"/>
                <a:gridCol w="651800"/>
                <a:gridCol w="889325"/>
                <a:gridCol w="955625"/>
                <a:gridCol w="834100"/>
                <a:gridCol w="812000"/>
              </a:tblGrid>
              <a:tr h="200025">
                <a:tc>
                  <a:txBody>
                    <a:bodyPr/>
                    <a:lstStyle/>
                    <a:p>
                      <a:pPr indent="0" lvl="0" marL="0" rtl="0" algn="l">
                        <a:lnSpc>
                          <a:spcPct val="115000"/>
                        </a:lnSpc>
                        <a:spcBef>
                          <a:spcPts val="0"/>
                        </a:spcBef>
                        <a:spcAft>
                          <a:spcPts val="0"/>
                        </a:spcAft>
                        <a:buNone/>
                      </a:pPr>
                      <a:r>
                        <a:rPr b="1" lang="en" sz="900"/>
                        <a:t>Metrics</a:t>
                      </a:r>
                      <a:endParaRPr sz="900"/>
                    </a:p>
                  </a:txBody>
                  <a:tcPr marT="25400" marB="25400" marR="25400" marL="25400" anchor="b">
                    <a:lnL cap="flat" cmpd="sng" w="6925">
                      <a:solidFill>
                        <a:srgbClr val="CCCCCC"/>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CCCCCC"/>
                      </a:solidFill>
                      <a:prstDash val="solid"/>
                      <a:round/>
                      <a:headEnd len="sm" w="sm" type="none"/>
                      <a:tailEnd len="sm" w="sm" type="none"/>
                    </a:lnB>
                    <a:solidFill>
                      <a:srgbClr val="9FC5E8"/>
                    </a:solidFill>
                  </a:tcPr>
                </a:tc>
                <a:tc>
                  <a:txBody>
                    <a:bodyPr/>
                    <a:lstStyle/>
                    <a:p>
                      <a:pPr indent="0" lvl="0" marL="0" rtl="0" algn="l">
                        <a:lnSpc>
                          <a:spcPct val="115000"/>
                        </a:lnSpc>
                        <a:spcBef>
                          <a:spcPts val="0"/>
                        </a:spcBef>
                        <a:spcAft>
                          <a:spcPts val="0"/>
                        </a:spcAft>
                        <a:buNone/>
                      </a:pPr>
                      <a:r>
                        <a:rPr b="1" lang="en" sz="900"/>
                        <a:t>Importance</a:t>
                      </a:r>
                      <a:endParaRPr sz="900"/>
                    </a:p>
                  </a:txBody>
                  <a:tcPr marT="25400" marB="25400" marR="25400" marL="25400" anchor="b">
                    <a:lnL cap="flat" cmpd="sng" w="6925">
                      <a:solidFill>
                        <a:srgbClr val="CCCCCC"/>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CCCCCC"/>
                      </a:solidFill>
                      <a:prstDash val="solid"/>
                      <a:round/>
                      <a:headEnd len="sm" w="sm" type="none"/>
                      <a:tailEnd len="sm" w="sm" type="none"/>
                    </a:lnB>
                    <a:solidFill>
                      <a:srgbClr val="9FC5E8"/>
                    </a:solidFill>
                  </a:tcPr>
                </a:tc>
                <a:tc>
                  <a:txBody>
                    <a:bodyPr/>
                    <a:lstStyle/>
                    <a:p>
                      <a:pPr indent="0" lvl="0" marL="0" rtl="0" algn="l">
                        <a:lnSpc>
                          <a:spcPct val="115000"/>
                        </a:lnSpc>
                        <a:spcBef>
                          <a:spcPts val="0"/>
                        </a:spcBef>
                        <a:spcAft>
                          <a:spcPts val="0"/>
                        </a:spcAft>
                        <a:buNone/>
                      </a:pPr>
                      <a:r>
                        <a:rPr b="1" lang="en" sz="900"/>
                        <a:t>Hall effect sensor</a:t>
                      </a:r>
                      <a:endParaRPr sz="900"/>
                    </a:p>
                  </a:txBody>
                  <a:tcPr marT="25400" marB="25400" marR="25400" marL="25400" anchor="b">
                    <a:lnL cap="flat" cmpd="sng" w="6925">
                      <a:solidFill>
                        <a:srgbClr val="CCCCCC"/>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CCCCCC"/>
                      </a:solidFill>
                      <a:prstDash val="solid"/>
                      <a:round/>
                      <a:headEnd len="sm" w="sm" type="none"/>
                      <a:tailEnd len="sm" w="sm" type="none"/>
                    </a:lnB>
                    <a:solidFill>
                      <a:srgbClr val="9FC5E8"/>
                    </a:solidFill>
                  </a:tcPr>
                </a:tc>
                <a:tc>
                  <a:txBody>
                    <a:bodyPr/>
                    <a:lstStyle/>
                    <a:p>
                      <a:pPr indent="0" lvl="0" marL="0" rtl="0" algn="l">
                        <a:lnSpc>
                          <a:spcPct val="115000"/>
                        </a:lnSpc>
                        <a:spcBef>
                          <a:spcPts val="0"/>
                        </a:spcBef>
                        <a:spcAft>
                          <a:spcPts val="0"/>
                        </a:spcAft>
                        <a:buNone/>
                      </a:pPr>
                      <a:r>
                        <a:rPr b="1" lang="en" sz="900">
                          <a:highlight>
                            <a:srgbClr val="FFFF00"/>
                          </a:highlight>
                        </a:rPr>
                        <a:t>Potentiometer (position)</a:t>
                      </a:r>
                      <a:endParaRPr sz="900">
                        <a:highlight>
                          <a:srgbClr val="FFFF00"/>
                        </a:highlight>
                      </a:endParaRPr>
                    </a:p>
                  </a:txBody>
                  <a:tcPr marT="25400" marB="25400" marR="25400" marL="25400" anchor="b">
                    <a:lnL cap="flat" cmpd="sng" w="6925">
                      <a:solidFill>
                        <a:srgbClr val="CCCCCC"/>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CCCCCC"/>
                      </a:solidFill>
                      <a:prstDash val="solid"/>
                      <a:round/>
                      <a:headEnd len="sm" w="sm" type="none"/>
                      <a:tailEnd len="sm" w="sm" type="none"/>
                    </a:lnB>
                    <a:solidFill>
                      <a:srgbClr val="9FC5E8"/>
                    </a:solidFill>
                  </a:tcPr>
                </a:tc>
                <a:tc>
                  <a:txBody>
                    <a:bodyPr/>
                    <a:lstStyle/>
                    <a:p>
                      <a:pPr indent="0" lvl="0" marL="0" rtl="0" algn="l">
                        <a:lnSpc>
                          <a:spcPct val="115000"/>
                        </a:lnSpc>
                        <a:spcBef>
                          <a:spcPts val="0"/>
                        </a:spcBef>
                        <a:spcAft>
                          <a:spcPts val="0"/>
                        </a:spcAft>
                        <a:buNone/>
                      </a:pPr>
                      <a:r>
                        <a:rPr b="1" lang="en" sz="900"/>
                        <a:t>Rotational Torque Bracket</a:t>
                      </a:r>
                      <a:endParaRPr sz="900"/>
                    </a:p>
                  </a:txBody>
                  <a:tcPr marT="25400" marB="25400" marR="25400" marL="25400" anchor="b">
                    <a:lnL cap="flat" cmpd="sng" w="6925">
                      <a:solidFill>
                        <a:srgbClr val="CCCCCC"/>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CCCCCC"/>
                      </a:solidFill>
                      <a:prstDash val="solid"/>
                      <a:round/>
                      <a:headEnd len="sm" w="sm" type="none"/>
                      <a:tailEnd len="sm" w="sm" type="none"/>
                    </a:lnB>
                    <a:solidFill>
                      <a:srgbClr val="9FC5E8"/>
                    </a:solidFill>
                  </a:tcPr>
                </a:tc>
                <a:tc>
                  <a:txBody>
                    <a:bodyPr/>
                    <a:lstStyle/>
                    <a:p>
                      <a:pPr indent="0" lvl="0" marL="0" rtl="0" algn="l">
                        <a:lnSpc>
                          <a:spcPct val="115000"/>
                        </a:lnSpc>
                        <a:spcBef>
                          <a:spcPts val="0"/>
                        </a:spcBef>
                        <a:spcAft>
                          <a:spcPts val="0"/>
                        </a:spcAft>
                        <a:buNone/>
                      </a:pPr>
                      <a:r>
                        <a:rPr b="1" lang="en" sz="900">
                          <a:highlight>
                            <a:srgbClr val="FFFF00"/>
                          </a:highlight>
                        </a:rPr>
                        <a:t>Potentiometer (torque)</a:t>
                      </a:r>
                      <a:endParaRPr sz="900">
                        <a:highlight>
                          <a:srgbClr val="FFFF00"/>
                        </a:highlight>
                      </a:endParaRPr>
                    </a:p>
                  </a:txBody>
                  <a:tcPr marT="25400" marB="25400" marR="25400" marL="25400" anchor="b">
                    <a:lnL cap="flat" cmpd="sng" w="6925">
                      <a:solidFill>
                        <a:srgbClr val="CCCCCC"/>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CCCCCC"/>
                      </a:solidFill>
                      <a:prstDash val="solid"/>
                      <a:round/>
                      <a:headEnd len="sm" w="sm" type="none"/>
                      <a:tailEnd len="sm" w="sm" type="none"/>
                    </a:lnB>
                    <a:solidFill>
                      <a:srgbClr val="9FC5E8"/>
                    </a:solidFill>
                  </a:tcPr>
                </a:tc>
                <a:tc>
                  <a:txBody>
                    <a:bodyPr/>
                    <a:lstStyle/>
                    <a:p>
                      <a:pPr indent="0" lvl="0" marL="0" rtl="0" algn="l">
                        <a:lnSpc>
                          <a:spcPct val="115000"/>
                        </a:lnSpc>
                        <a:spcBef>
                          <a:spcPts val="0"/>
                        </a:spcBef>
                        <a:spcAft>
                          <a:spcPts val="0"/>
                        </a:spcAft>
                        <a:buNone/>
                      </a:pPr>
                      <a:r>
                        <a:rPr b="1" lang="en" sz="900"/>
                        <a:t>Force sensor</a:t>
                      </a:r>
                      <a:endParaRPr sz="900"/>
                    </a:p>
                  </a:txBody>
                  <a:tcPr marT="25400" marB="25400" marR="25400" marL="25400" anchor="b">
                    <a:lnL cap="flat" cmpd="sng" w="6925">
                      <a:solidFill>
                        <a:srgbClr val="CCCCCC"/>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CCCCCC"/>
                      </a:solidFill>
                      <a:prstDash val="solid"/>
                      <a:round/>
                      <a:headEnd len="sm" w="sm" type="none"/>
                      <a:tailEnd len="sm" w="sm" type="none"/>
                    </a:lnB>
                    <a:solidFill>
                      <a:srgbClr val="9FC5E8"/>
                    </a:solidFill>
                  </a:tcPr>
                </a:tc>
              </a:tr>
              <a:tr h="200025">
                <a:tc>
                  <a:txBody>
                    <a:bodyPr/>
                    <a:lstStyle/>
                    <a:p>
                      <a:pPr indent="0" lvl="0" marL="0" rtl="0" algn="l">
                        <a:lnSpc>
                          <a:spcPct val="115000"/>
                        </a:lnSpc>
                        <a:spcBef>
                          <a:spcPts val="0"/>
                        </a:spcBef>
                        <a:spcAft>
                          <a:spcPts val="0"/>
                        </a:spcAft>
                        <a:buNone/>
                      </a:pPr>
                      <a:r>
                        <a:rPr lang="en" sz="900"/>
                        <a:t>Measurement Accuracy (% uncertainty)</a:t>
                      </a:r>
                      <a:endParaRPr sz="900"/>
                    </a:p>
                  </a:txBody>
                  <a:tcPr marT="25400" marB="25400" marR="25400" marL="25400" anchor="b">
                    <a:lnL cap="flat" cmpd="sng" w="6925">
                      <a:solidFill>
                        <a:srgbClr val="CCCCCC"/>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900"/>
                        <a:t>0.5</a:t>
                      </a:r>
                      <a:endParaRPr sz="900"/>
                    </a:p>
                  </a:txBody>
                  <a:tcPr marT="25400" marB="25400" marR="25400" marL="25400" anchor="b">
                    <a:lnL cap="flat" cmpd="sng" w="6925">
                      <a:solidFill>
                        <a:srgbClr val="CCCCCC"/>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t>3% to 1%</a:t>
                      </a:r>
                      <a:endParaRPr sz="900"/>
                    </a:p>
                  </a:txBody>
                  <a:tcPr marT="25400" marB="25400" marR="25400" marL="25400" anchor="b">
                    <a:lnL cap="flat" cmpd="sng" w="6925">
                      <a:solidFill>
                        <a:srgbClr val="CCCCCC"/>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900"/>
                        <a:t>0.01%</a:t>
                      </a:r>
                      <a:endParaRPr sz="900"/>
                    </a:p>
                  </a:txBody>
                  <a:tcPr marT="25400" marB="25400" marR="25400" marL="25400" anchor="b">
                    <a:lnL cap="flat" cmpd="sng" w="6925">
                      <a:solidFill>
                        <a:srgbClr val="CCCCCC"/>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t>0.5 %</a:t>
                      </a:r>
                      <a:endParaRPr sz="900"/>
                    </a:p>
                  </a:txBody>
                  <a:tcPr marT="25400" marB="25400" marR="25400" marL="25400" anchor="b">
                    <a:lnL cap="flat" cmpd="sng" w="6925">
                      <a:solidFill>
                        <a:srgbClr val="CCCCCC"/>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900"/>
                        <a:t>2.00%</a:t>
                      </a:r>
                      <a:endParaRPr sz="900"/>
                    </a:p>
                  </a:txBody>
                  <a:tcPr marT="25400" marB="25400" marR="25400" marL="25400" anchor="b">
                    <a:lnL cap="flat" cmpd="sng" w="6925">
                      <a:solidFill>
                        <a:srgbClr val="CCCCCC"/>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900"/>
                        <a:t>3%</a:t>
                      </a:r>
                      <a:endParaRPr sz="900"/>
                    </a:p>
                  </a:txBody>
                  <a:tcPr marT="25400" marB="25400" marR="25400" marL="25400" anchor="b">
                    <a:lnL cap="flat" cmpd="sng" w="6925">
                      <a:solidFill>
                        <a:srgbClr val="CCCCCC"/>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CCCCCC"/>
                      </a:solidFill>
                      <a:prstDash val="solid"/>
                      <a:round/>
                      <a:headEnd len="sm" w="sm" type="none"/>
                      <a:tailEnd len="sm" w="sm" type="none"/>
                    </a:lnB>
                  </a:tcPr>
                </a:tc>
              </a:tr>
              <a:tr h="200025">
                <a:tc>
                  <a:txBody>
                    <a:bodyPr/>
                    <a:lstStyle/>
                    <a:p>
                      <a:pPr indent="0" lvl="0" marL="0" rtl="0" algn="l">
                        <a:lnSpc>
                          <a:spcPct val="115000"/>
                        </a:lnSpc>
                        <a:spcBef>
                          <a:spcPts val="0"/>
                        </a:spcBef>
                        <a:spcAft>
                          <a:spcPts val="0"/>
                        </a:spcAft>
                        <a:buNone/>
                      </a:pPr>
                      <a:r>
                        <a:rPr lang="en" sz="900"/>
                        <a:t>Calibration Time (sec/min)</a:t>
                      </a:r>
                      <a:endParaRPr sz="900"/>
                    </a:p>
                  </a:txBody>
                  <a:tcPr marT="25400" marB="25400" marR="25400" marL="25400" anchor="b">
                    <a:lnL cap="flat" cmpd="sng" w="6925">
                      <a:solidFill>
                        <a:srgbClr val="CCCCCC"/>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900"/>
                        <a:t>0.1</a:t>
                      </a:r>
                      <a:endParaRPr sz="900"/>
                    </a:p>
                  </a:txBody>
                  <a:tcPr marT="25400" marB="25400" marR="25400" marL="25400" anchor="b">
                    <a:lnL cap="flat" cmpd="sng" w="6925">
                      <a:solidFill>
                        <a:srgbClr val="CCCCCC"/>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t>110 min</a:t>
                      </a:r>
                      <a:endParaRPr sz="900"/>
                    </a:p>
                  </a:txBody>
                  <a:tcPr marT="25400" marB="25400" marR="25400" marL="25400" anchor="b">
                    <a:lnL cap="flat" cmpd="sng" w="6925">
                      <a:solidFill>
                        <a:srgbClr val="CCCCCC"/>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t>80 min</a:t>
                      </a:r>
                      <a:endParaRPr sz="900"/>
                    </a:p>
                  </a:txBody>
                  <a:tcPr marT="25400" marB="25400" marR="25400" marL="25400" anchor="b">
                    <a:lnL cap="flat" cmpd="sng" w="6925">
                      <a:solidFill>
                        <a:srgbClr val="CCCCCC"/>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t>90 min</a:t>
                      </a:r>
                      <a:endParaRPr sz="900"/>
                    </a:p>
                  </a:txBody>
                  <a:tcPr marT="25400" marB="25400" marR="25400" marL="25400" anchor="b">
                    <a:lnL cap="flat" cmpd="sng" w="6925">
                      <a:solidFill>
                        <a:srgbClr val="CCCCCC"/>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t>30 min</a:t>
                      </a:r>
                      <a:endParaRPr sz="900"/>
                    </a:p>
                  </a:txBody>
                  <a:tcPr marT="25400" marB="25400" marR="25400" marL="25400" anchor="b">
                    <a:lnL cap="flat" cmpd="sng" w="6925">
                      <a:solidFill>
                        <a:srgbClr val="CCCCCC"/>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t>15 min</a:t>
                      </a:r>
                      <a:endParaRPr sz="900"/>
                    </a:p>
                  </a:txBody>
                  <a:tcPr marT="25400" marB="25400" marR="25400" marL="25400" anchor="b">
                    <a:lnL cap="flat" cmpd="sng" w="6925">
                      <a:solidFill>
                        <a:srgbClr val="CCCCCC"/>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CCCCCC"/>
                      </a:solidFill>
                      <a:prstDash val="solid"/>
                      <a:round/>
                      <a:headEnd len="sm" w="sm" type="none"/>
                      <a:tailEnd len="sm" w="sm" type="none"/>
                    </a:lnB>
                  </a:tcPr>
                </a:tc>
              </a:tr>
              <a:tr h="200025">
                <a:tc>
                  <a:txBody>
                    <a:bodyPr/>
                    <a:lstStyle/>
                    <a:p>
                      <a:pPr indent="0" lvl="0" marL="0" rtl="0" algn="l">
                        <a:lnSpc>
                          <a:spcPct val="115000"/>
                        </a:lnSpc>
                        <a:spcBef>
                          <a:spcPts val="0"/>
                        </a:spcBef>
                        <a:spcAft>
                          <a:spcPts val="0"/>
                        </a:spcAft>
                        <a:buNone/>
                      </a:pPr>
                      <a:r>
                        <a:rPr lang="en" sz="900"/>
                        <a:t>Cost ($)</a:t>
                      </a:r>
                      <a:endParaRPr sz="900"/>
                    </a:p>
                  </a:txBody>
                  <a:tcPr marT="25400" marB="25400" marR="25400" marL="25400" anchor="b">
                    <a:lnL cap="flat" cmpd="sng" w="6925">
                      <a:solidFill>
                        <a:srgbClr val="CCCCCC"/>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900"/>
                        <a:t>0.05</a:t>
                      </a:r>
                      <a:endParaRPr sz="900"/>
                    </a:p>
                  </a:txBody>
                  <a:tcPr marT="25400" marB="25400" marR="25400" marL="25400" anchor="b">
                    <a:lnL cap="flat" cmpd="sng" w="6925">
                      <a:solidFill>
                        <a:srgbClr val="CCCCCC"/>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900"/>
                        <a:t>$549.00</a:t>
                      </a:r>
                      <a:endParaRPr sz="900"/>
                    </a:p>
                  </a:txBody>
                  <a:tcPr marT="25400" marB="25400" marR="25400" marL="25400" anchor="b">
                    <a:lnL cap="flat" cmpd="sng" w="6925">
                      <a:solidFill>
                        <a:srgbClr val="CCCCCC"/>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900"/>
                        <a:t>$136.00</a:t>
                      </a:r>
                      <a:endParaRPr sz="900"/>
                    </a:p>
                  </a:txBody>
                  <a:tcPr marT="25400" marB="25400" marR="25400" marL="25400" anchor="b">
                    <a:lnL cap="flat" cmpd="sng" w="6925">
                      <a:solidFill>
                        <a:srgbClr val="CCCCCC"/>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900"/>
                        <a:t>$2,900.00</a:t>
                      </a:r>
                      <a:endParaRPr sz="900"/>
                    </a:p>
                  </a:txBody>
                  <a:tcPr marT="25400" marB="25400" marR="25400" marL="25400" anchor="b">
                    <a:lnL cap="flat" cmpd="sng" w="6925">
                      <a:solidFill>
                        <a:srgbClr val="CCCCCC"/>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900"/>
                        <a:t>$125.00</a:t>
                      </a:r>
                      <a:endParaRPr sz="900"/>
                    </a:p>
                  </a:txBody>
                  <a:tcPr marT="25400" marB="25400" marR="25400" marL="25400" anchor="b">
                    <a:lnL cap="flat" cmpd="sng" w="6925">
                      <a:solidFill>
                        <a:srgbClr val="CCCCCC"/>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t>$150.00 (need 2)</a:t>
                      </a:r>
                      <a:endParaRPr sz="900"/>
                    </a:p>
                  </a:txBody>
                  <a:tcPr marT="25400" marB="25400" marR="25400" marL="25400" anchor="b">
                    <a:lnL cap="flat" cmpd="sng" w="6925">
                      <a:solidFill>
                        <a:srgbClr val="CCCCCC"/>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CCCCCC"/>
                      </a:solidFill>
                      <a:prstDash val="solid"/>
                      <a:round/>
                      <a:headEnd len="sm" w="sm" type="none"/>
                      <a:tailEnd len="sm" w="sm" type="none"/>
                    </a:lnB>
                  </a:tcPr>
                </a:tc>
              </a:tr>
              <a:tr h="200025">
                <a:tc>
                  <a:txBody>
                    <a:bodyPr/>
                    <a:lstStyle/>
                    <a:p>
                      <a:pPr indent="0" lvl="0" marL="0" rtl="0" algn="l">
                        <a:lnSpc>
                          <a:spcPct val="115000"/>
                        </a:lnSpc>
                        <a:spcBef>
                          <a:spcPts val="0"/>
                        </a:spcBef>
                        <a:spcAft>
                          <a:spcPts val="0"/>
                        </a:spcAft>
                        <a:buNone/>
                      </a:pPr>
                      <a:r>
                        <a:rPr lang="en" sz="900"/>
                        <a:t>Lifetime of sensor (years or cycles)</a:t>
                      </a:r>
                      <a:endParaRPr sz="900"/>
                    </a:p>
                  </a:txBody>
                  <a:tcPr marT="25400" marB="25400" marR="25400" marL="25400" anchor="b">
                    <a:lnL cap="flat" cmpd="sng" w="6925">
                      <a:solidFill>
                        <a:srgbClr val="CCCCCC"/>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900"/>
                        <a:t>0.1</a:t>
                      </a:r>
                      <a:endParaRPr sz="900"/>
                    </a:p>
                  </a:txBody>
                  <a:tcPr marT="25400" marB="25400" marR="25400" marL="25400" anchor="b">
                    <a:lnL cap="flat" cmpd="sng" w="6925">
                      <a:solidFill>
                        <a:srgbClr val="CCCCCC"/>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t>10 million cycles</a:t>
                      </a:r>
                      <a:endParaRPr sz="900"/>
                    </a:p>
                  </a:txBody>
                  <a:tcPr marT="25400" marB="25400" marR="25400" marL="25400" anchor="b">
                    <a:lnL cap="flat" cmpd="sng" w="6925">
                      <a:solidFill>
                        <a:srgbClr val="CCCCCC"/>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t>1-20 million cycles</a:t>
                      </a:r>
                      <a:endParaRPr sz="900"/>
                    </a:p>
                  </a:txBody>
                  <a:tcPr marT="25400" marB="25400" marR="25400" marL="25400" anchor="b">
                    <a:lnL cap="flat" cmpd="sng" w="6925">
                      <a:solidFill>
                        <a:srgbClr val="CCCCCC"/>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t>100 million cycles</a:t>
                      </a:r>
                      <a:endParaRPr sz="900"/>
                    </a:p>
                  </a:txBody>
                  <a:tcPr marT="25400" marB="25400" marR="25400" marL="25400" anchor="b">
                    <a:lnL cap="flat" cmpd="sng" w="6925">
                      <a:solidFill>
                        <a:srgbClr val="CCCCCC"/>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t>1-20 million cycles</a:t>
                      </a:r>
                      <a:endParaRPr sz="900"/>
                    </a:p>
                  </a:txBody>
                  <a:tcPr marT="25400" marB="25400" marR="25400" marL="25400" anchor="b">
                    <a:lnL cap="flat" cmpd="sng" w="6925">
                      <a:solidFill>
                        <a:srgbClr val="CCCCCC"/>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t>1-10 million cycles</a:t>
                      </a:r>
                      <a:endParaRPr sz="900"/>
                    </a:p>
                  </a:txBody>
                  <a:tcPr marT="25400" marB="25400" marR="25400" marL="25400" anchor="b">
                    <a:lnL cap="flat" cmpd="sng" w="6925">
                      <a:solidFill>
                        <a:srgbClr val="CCCCCC"/>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CCCCCC"/>
                      </a:solidFill>
                      <a:prstDash val="solid"/>
                      <a:round/>
                      <a:headEnd len="sm" w="sm" type="none"/>
                      <a:tailEnd len="sm" w="sm" type="none"/>
                    </a:lnB>
                  </a:tcPr>
                </a:tc>
              </a:tr>
              <a:tr h="200025">
                <a:tc>
                  <a:txBody>
                    <a:bodyPr/>
                    <a:lstStyle/>
                    <a:p>
                      <a:pPr indent="0" lvl="0" marL="0" rtl="0" algn="l">
                        <a:lnSpc>
                          <a:spcPct val="115000"/>
                        </a:lnSpc>
                        <a:spcBef>
                          <a:spcPts val="0"/>
                        </a:spcBef>
                        <a:spcAft>
                          <a:spcPts val="0"/>
                        </a:spcAft>
                        <a:buNone/>
                      </a:pPr>
                      <a:r>
                        <a:rPr lang="en" sz="900"/>
                        <a:t>Volume of apparatus (in</a:t>
                      </a:r>
                      <a:r>
                        <a:rPr baseline="30000" lang="en" sz="900"/>
                        <a:t>3</a:t>
                      </a:r>
                      <a:r>
                        <a:rPr lang="en" sz="900"/>
                        <a:t>)</a:t>
                      </a:r>
                      <a:endParaRPr sz="900"/>
                    </a:p>
                  </a:txBody>
                  <a:tcPr marT="25400" marB="25400" marR="25400" marL="25400" anchor="b">
                    <a:lnL cap="flat" cmpd="sng" w="6925">
                      <a:solidFill>
                        <a:srgbClr val="CCCCCC"/>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900"/>
                        <a:t>0.05</a:t>
                      </a:r>
                      <a:endParaRPr sz="900"/>
                    </a:p>
                  </a:txBody>
                  <a:tcPr marT="25400" marB="25400" marR="25400" marL="25400" anchor="b">
                    <a:lnL cap="flat" cmpd="sng" w="6925">
                      <a:solidFill>
                        <a:srgbClr val="CCCCCC"/>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900"/>
                        <a:t>12</a:t>
                      </a:r>
                      <a:endParaRPr sz="900"/>
                    </a:p>
                  </a:txBody>
                  <a:tcPr marT="25400" marB="25400" marR="25400" marL="25400" anchor="b">
                    <a:lnL cap="flat" cmpd="sng" w="6925">
                      <a:solidFill>
                        <a:srgbClr val="CCCCCC"/>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900"/>
                        <a:t>4.825</a:t>
                      </a:r>
                      <a:endParaRPr sz="900"/>
                    </a:p>
                  </a:txBody>
                  <a:tcPr marT="25400" marB="25400" marR="25400" marL="25400" anchor="b">
                    <a:lnL cap="flat" cmpd="sng" w="6925">
                      <a:solidFill>
                        <a:srgbClr val="CCCCCC"/>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900"/>
                        <a:t>5.88</a:t>
                      </a:r>
                      <a:endParaRPr sz="900"/>
                    </a:p>
                  </a:txBody>
                  <a:tcPr marT="25400" marB="25400" marR="25400" marL="25400" anchor="b">
                    <a:lnL cap="flat" cmpd="sng" w="6925">
                      <a:solidFill>
                        <a:srgbClr val="CCCCCC"/>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900"/>
                        <a:t>8</a:t>
                      </a:r>
                      <a:endParaRPr sz="900"/>
                    </a:p>
                  </a:txBody>
                  <a:tcPr marT="25400" marB="25400" marR="25400" marL="25400" anchor="b">
                    <a:lnL cap="flat" cmpd="sng" w="6925">
                      <a:solidFill>
                        <a:srgbClr val="CCCCCC"/>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900"/>
                        <a:t>5</a:t>
                      </a:r>
                      <a:endParaRPr sz="900"/>
                    </a:p>
                  </a:txBody>
                  <a:tcPr marT="25400" marB="25400" marR="25400" marL="25400" anchor="b">
                    <a:lnL cap="flat" cmpd="sng" w="6925">
                      <a:solidFill>
                        <a:srgbClr val="CCCCCC"/>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CCCCCC"/>
                      </a:solidFill>
                      <a:prstDash val="solid"/>
                      <a:round/>
                      <a:headEnd len="sm" w="sm" type="none"/>
                      <a:tailEnd len="sm" w="sm" type="none"/>
                    </a:lnB>
                  </a:tcPr>
                </a:tc>
              </a:tr>
              <a:tr h="200025">
                <a:tc>
                  <a:txBody>
                    <a:bodyPr/>
                    <a:lstStyle/>
                    <a:p>
                      <a:pPr indent="0" lvl="0" marL="0" rtl="0" algn="l">
                        <a:lnSpc>
                          <a:spcPct val="115000"/>
                        </a:lnSpc>
                        <a:spcBef>
                          <a:spcPts val="0"/>
                        </a:spcBef>
                        <a:spcAft>
                          <a:spcPts val="0"/>
                        </a:spcAft>
                        <a:buNone/>
                      </a:pPr>
                      <a:r>
                        <a:rPr lang="en" sz="900"/>
                        <a:t>Weight of apparatus (lbs)</a:t>
                      </a:r>
                      <a:endParaRPr sz="900"/>
                    </a:p>
                  </a:txBody>
                  <a:tcPr marT="25400" marB="25400" marR="25400" marL="25400" anchor="b">
                    <a:lnL cap="flat" cmpd="sng" w="6925">
                      <a:solidFill>
                        <a:srgbClr val="CCCCCC"/>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900"/>
                        <a:t>0.03</a:t>
                      </a:r>
                      <a:endParaRPr sz="900"/>
                    </a:p>
                  </a:txBody>
                  <a:tcPr marT="25400" marB="25400" marR="25400" marL="25400" anchor="b">
                    <a:lnL cap="flat" cmpd="sng" w="6925">
                      <a:solidFill>
                        <a:srgbClr val="CCCCCC"/>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t>2.9 lbs</a:t>
                      </a:r>
                      <a:endParaRPr sz="900"/>
                    </a:p>
                  </a:txBody>
                  <a:tcPr marT="25400" marB="25400" marR="25400" marL="25400" anchor="b">
                    <a:lnL cap="flat" cmpd="sng" w="6925">
                      <a:solidFill>
                        <a:srgbClr val="CCCCCC"/>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t>.5 lbs</a:t>
                      </a:r>
                      <a:endParaRPr sz="900"/>
                    </a:p>
                  </a:txBody>
                  <a:tcPr marT="25400" marB="25400" marR="25400" marL="25400" anchor="b">
                    <a:lnL cap="flat" cmpd="sng" w="6925">
                      <a:solidFill>
                        <a:srgbClr val="CCCCCC"/>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t>1.1 lbs</a:t>
                      </a:r>
                      <a:endParaRPr sz="900"/>
                    </a:p>
                  </a:txBody>
                  <a:tcPr marT="25400" marB="25400" marR="25400" marL="25400" anchor="b">
                    <a:lnL cap="flat" cmpd="sng" w="6925">
                      <a:solidFill>
                        <a:srgbClr val="CCCCCC"/>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t>2.5lb</a:t>
                      </a:r>
                      <a:endParaRPr sz="900"/>
                    </a:p>
                  </a:txBody>
                  <a:tcPr marT="25400" marB="25400" marR="25400" marL="25400" anchor="b">
                    <a:lnL cap="flat" cmpd="sng" w="6925">
                      <a:solidFill>
                        <a:srgbClr val="CCCCCC"/>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900"/>
                        <a:t>1</a:t>
                      </a:r>
                      <a:endParaRPr sz="900"/>
                    </a:p>
                  </a:txBody>
                  <a:tcPr marT="25400" marB="25400" marR="25400" marL="25400" anchor="b">
                    <a:lnL cap="flat" cmpd="sng" w="6925">
                      <a:solidFill>
                        <a:srgbClr val="CCCCCC"/>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CCCCCC"/>
                      </a:solidFill>
                      <a:prstDash val="solid"/>
                      <a:round/>
                      <a:headEnd len="sm" w="sm" type="none"/>
                      <a:tailEnd len="sm" w="sm" type="none"/>
                    </a:lnB>
                  </a:tcPr>
                </a:tc>
              </a:tr>
              <a:tr h="200025">
                <a:tc>
                  <a:txBody>
                    <a:bodyPr/>
                    <a:lstStyle/>
                    <a:p>
                      <a:pPr indent="0" lvl="0" marL="0" rtl="0" algn="l">
                        <a:lnSpc>
                          <a:spcPct val="115000"/>
                        </a:lnSpc>
                        <a:spcBef>
                          <a:spcPts val="0"/>
                        </a:spcBef>
                        <a:spcAft>
                          <a:spcPts val="0"/>
                        </a:spcAft>
                        <a:buNone/>
                      </a:pPr>
                      <a:r>
                        <a:rPr lang="en" sz="900"/>
                        <a:t>Ease of manufacturing (# of parts)</a:t>
                      </a:r>
                      <a:endParaRPr sz="900"/>
                    </a:p>
                  </a:txBody>
                  <a:tcPr marT="25400" marB="25400" marR="25400" marL="25400" anchor="b">
                    <a:lnL cap="flat" cmpd="sng" w="6925">
                      <a:solidFill>
                        <a:srgbClr val="CCCCCC"/>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900"/>
                        <a:t>0.1</a:t>
                      </a:r>
                      <a:endParaRPr sz="900"/>
                    </a:p>
                  </a:txBody>
                  <a:tcPr marT="25400" marB="25400" marR="25400" marL="25400" anchor="b">
                    <a:lnL cap="flat" cmpd="sng" w="6925">
                      <a:solidFill>
                        <a:srgbClr val="CCCCCC"/>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900"/>
                        <a:t>4</a:t>
                      </a:r>
                      <a:endParaRPr sz="900"/>
                    </a:p>
                  </a:txBody>
                  <a:tcPr marT="25400" marB="25400" marR="25400" marL="25400" anchor="b">
                    <a:lnL cap="flat" cmpd="sng" w="6925">
                      <a:solidFill>
                        <a:srgbClr val="CCCCCC"/>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900"/>
                        <a:t>2</a:t>
                      </a:r>
                      <a:endParaRPr sz="900"/>
                    </a:p>
                  </a:txBody>
                  <a:tcPr marT="25400" marB="25400" marR="25400" marL="25400" anchor="b">
                    <a:lnL cap="flat" cmpd="sng" w="6925">
                      <a:solidFill>
                        <a:srgbClr val="CCCCCC"/>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900"/>
                        <a:t>5</a:t>
                      </a:r>
                      <a:endParaRPr sz="900"/>
                    </a:p>
                  </a:txBody>
                  <a:tcPr marT="25400" marB="25400" marR="25400" marL="25400" anchor="b">
                    <a:lnL cap="flat" cmpd="sng" w="6925">
                      <a:solidFill>
                        <a:srgbClr val="CCCCCC"/>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900"/>
                        <a:t>2</a:t>
                      </a:r>
                      <a:endParaRPr sz="900"/>
                    </a:p>
                  </a:txBody>
                  <a:tcPr marT="25400" marB="25400" marR="25400" marL="25400" anchor="b">
                    <a:lnL cap="flat" cmpd="sng" w="6925">
                      <a:solidFill>
                        <a:srgbClr val="CCCCCC"/>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900"/>
                        <a:t>3</a:t>
                      </a:r>
                      <a:endParaRPr sz="900"/>
                    </a:p>
                  </a:txBody>
                  <a:tcPr marT="25400" marB="25400" marR="25400" marL="25400" anchor="b">
                    <a:lnL cap="flat" cmpd="sng" w="6925">
                      <a:solidFill>
                        <a:srgbClr val="CCCCCC"/>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CCCCCC"/>
                      </a:solidFill>
                      <a:prstDash val="solid"/>
                      <a:round/>
                      <a:headEnd len="sm" w="sm" type="none"/>
                      <a:tailEnd len="sm" w="sm" type="none"/>
                    </a:lnB>
                  </a:tcPr>
                </a:tc>
              </a:tr>
              <a:tr h="200025">
                <a:tc>
                  <a:txBody>
                    <a:bodyPr/>
                    <a:lstStyle/>
                    <a:p>
                      <a:pPr indent="0" lvl="0" marL="0" rtl="0" algn="l">
                        <a:lnSpc>
                          <a:spcPct val="115000"/>
                        </a:lnSpc>
                        <a:spcBef>
                          <a:spcPts val="0"/>
                        </a:spcBef>
                        <a:spcAft>
                          <a:spcPts val="0"/>
                        </a:spcAft>
                        <a:buNone/>
                      </a:pPr>
                      <a:r>
                        <a:rPr lang="en" sz="900"/>
                        <a:t>Ease of maintenance (# of moving parts)</a:t>
                      </a:r>
                      <a:endParaRPr sz="900"/>
                    </a:p>
                  </a:txBody>
                  <a:tcPr marT="25400" marB="25400" marR="25400" marL="25400" anchor="b">
                    <a:lnL cap="flat" cmpd="sng" w="6925">
                      <a:solidFill>
                        <a:srgbClr val="CCCCCC"/>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900"/>
                        <a:t>0.07</a:t>
                      </a:r>
                      <a:endParaRPr sz="900"/>
                    </a:p>
                  </a:txBody>
                  <a:tcPr marT="25400" marB="25400" marR="25400" marL="25400" anchor="b">
                    <a:lnL cap="flat" cmpd="sng" w="6925">
                      <a:solidFill>
                        <a:srgbClr val="CCCCCC"/>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900"/>
                        <a:t>0</a:t>
                      </a:r>
                      <a:endParaRPr sz="900"/>
                    </a:p>
                  </a:txBody>
                  <a:tcPr marT="25400" marB="25400" marR="25400" marL="25400" anchor="b">
                    <a:lnL cap="flat" cmpd="sng" w="6925">
                      <a:solidFill>
                        <a:srgbClr val="CCCCCC"/>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900"/>
                        <a:t>2</a:t>
                      </a:r>
                      <a:endParaRPr sz="900"/>
                    </a:p>
                  </a:txBody>
                  <a:tcPr marT="25400" marB="25400" marR="25400" marL="25400" anchor="b">
                    <a:lnL cap="flat" cmpd="sng" w="6925">
                      <a:solidFill>
                        <a:srgbClr val="CCCCCC"/>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900"/>
                        <a:t>2</a:t>
                      </a:r>
                      <a:endParaRPr sz="900"/>
                    </a:p>
                  </a:txBody>
                  <a:tcPr marT="25400" marB="25400" marR="25400" marL="25400" anchor="b">
                    <a:lnL cap="flat" cmpd="sng" w="6925">
                      <a:solidFill>
                        <a:srgbClr val="CCCCCC"/>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900"/>
                        <a:t>1</a:t>
                      </a:r>
                      <a:endParaRPr sz="900"/>
                    </a:p>
                  </a:txBody>
                  <a:tcPr marT="25400" marB="25400" marR="25400" marL="25400" anchor="b">
                    <a:lnL cap="flat" cmpd="sng" w="6925">
                      <a:solidFill>
                        <a:srgbClr val="CCCCCC"/>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900"/>
                        <a:t>0</a:t>
                      </a:r>
                      <a:endParaRPr sz="900"/>
                    </a:p>
                  </a:txBody>
                  <a:tcPr marT="25400" marB="25400" marR="25400" marL="25400" anchor="b">
                    <a:lnL cap="flat" cmpd="sng" w="6925">
                      <a:solidFill>
                        <a:srgbClr val="CCCCCC"/>
                      </a:solidFill>
                      <a:prstDash val="solid"/>
                      <a:round/>
                      <a:headEnd len="sm" w="sm" type="none"/>
                      <a:tailEnd len="sm" w="sm" type="none"/>
                    </a:lnL>
                    <a:lnR cap="flat" cmpd="sng" w="6925">
                      <a:solidFill>
                        <a:srgbClr val="CCCCCC"/>
                      </a:solidFill>
                      <a:prstDash val="solid"/>
                      <a:round/>
                      <a:headEnd len="sm" w="sm" type="none"/>
                      <a:tailEnd len="sm" w="sm" type="none"/>
                    </a:lnR>
                    <a:lnT cap="flat" cmpd="sng" w="6925">
                      <a:solidFill>
                        <a:srgbClr val="CCCCCC"/>
                      </a:solidFill>
                      <a:prstDash val="solid"/>
                      <a:round/>
                      <a:headEnd len="sm" w="sm" type="none"/>
                      <a:tailEnd len="sm" w="sm" type="none"/>
                    </a:lnT>
                    <a:lnB cap="flat" cmpd="sng" w="6925">
                      <a:solidFill>
                        <a:srgbClr val="CCCCCC"/>
                      </a:solidFill>
                      <a:prstDash val="solid"/>
                      <a:round/>
                      <a:headEnd len="sm" w="sm" type="none"/>
                      <a:tailEnd len="sm" w="sm" type="none"/>
                    </a:lnB>
                  </a:tcPr>
                </a:tc>
              </a:tr>
            </a:tbl>
          </a:graphicData>
        </a:graphic>
      </p:graphicFrame>
      <p:sp>
        <p:nvSpPr>
          <p:cNvPr id="303" name="Google Shape;303;p36"/>
          <p:cNvSpPr txBox="1"/>
          <p:nvPr>
            <p:ph idx="12" type="sldNum"/>
          </p:nvPr>
        </p:nvSpPr>
        <p:spPr>
          <a:xfrm>
            <a:off x="6553200" y="4767265"/>
            <a:ext cx="21336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37"/>
          <p:cNvSpPr txBox="1"/>
          <p:nvPr>
            <p:ph type="title"/>
          </p:nvPr>
        </p:nvSpPr>
        <p:spPr>
          <a:xfrm>
            <a:off x="482600" y="76201"/>
            <a:ext cx="5765700" cy="8574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sz="2800"/>
              <a:t>Scheduling</a:t>
            </a:r>
            <a:r>
              <a:rPr lang="en" sz="2800"/>
              <a:t> and Managing a Project</a:t>
            </a:r>
            <a:endParaRPr sz="2800"/>
          </a:p>
        </p:txBody>
      </p:sp>
      <p:sp>
        <p:nvSpPr>
          <p:cNvPr id="309" name="Google Shape;309;p37"/>
          <p:cNvSpPr txBox="1"/>
          <p:nvPr>
            <p:ph idx="1" type="body"/>
          </p:nvPr>
        </p:nvSpPr>
        <p:spPr>
          <a:xfrm>
            <a:off x="457200" y="1103408"/>
            <a:ext cx="8229600" cy="3485400"/>
          </a:xfrm>
          <a:prstGeom prst="rect">
            <a:avLst/>
          </a:prstGeom>
        </p:spPr>
        <p:txBody>
          <a:bodyPr anchorCtr="0" anchor="t" bIns="34275" lIns="68575" spcFirstLastPara="1" rIns="68575" wrap="square" tIns="34275">
            <a:normAutofit/>
          </a:bodyPr>
          <a:lstStyle/>
          <a:p>
            <a:pPr indent="-381000" lvl="0" marL="457200" rtl="0" algn="l">
              <a:spcBef>
                <a:spcPts val="500"/>
              </a:spcBef>
              <a:spcAft>
                <a:spcPts val="0"/>
              </a:spcAft>
              <a:buSzPts val="2400"/>
              <a:buChar char="●"/>
            </a:pPr>
            <a:r>
              <a:rPr lang="en"/>
              <a:t>Work Breakdown Structure</a:t>
            </a:r>
            <a:endParaRPr/>
          </a:p>
          <a:p>
            <a:pPr indent="0" lvl="0" marL="0" rtl="0" algn="l">
              <a:spcBef>
                <a:spcPts val="500"/>
              </a:spcBef>
              <a:spcAft>
                <a:spcPts val="0"/>
              </a:spcAft>
              <a:buNone/>
            </a:pPr>
            <a:r>
              <a:t/>
            </a:r>
            <a:endParaRPr/>
          </a:p>
        </p:txBody>
      </p:sp>
      <p:pic>
        <p:nvPicPr>
          <p:cNvPr id="310" name="Google Shape;310;p37"/>
          <p:cNvPicPr preferRelativeResize="0"/>
          <p:nvPr/>
        </p:nvPicPr>
        <p:blipFill>
          <a:blip r:embed="rId3">
            <a:alphaModFix/>
          </a:blip>
          <a:stretch>
            <a:fillRect/>
          </a:stretch>
        </p:blipFill>
        <p:spPr>
          <a:xfrm>
            <a:off x="4761075" y="872825"/>
            <a:ext cx="4256600" cy="4092874"/>
          </a:xfrm>
          <a:prstGeom prst="rect">
            <a:avLst/>
          </a:prstGeom>
          <a:noFill/>
          <a:ln>
            <a:noFill/>
          </a:ln>
        </p:spPr>
      </p:pic>
      <p:sp>
        <p:nvSpPr>
          <p:cNvPr id="311" name="Google Shape;311;p37"/>
          <p:cNvSpPr txBox="1"/>
          <p:nvPr>
            <p:ph idx="12" type="sldNum"/>
          </p:nvPr>
        </p:nvSpPr>
        <p:spPr>
          <a:xfrm>
            <a:off x="6553200" y="4767265"/>
            <a:ext cx="21336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38"/>
          <p:cNvSpPr txBox="1"/>
          <p:nvPr>
            <p:ph type="title"/>
          </p:nvPr>
        </p:nvSpPr>
        <p:spPr>
          <a:xfrm>
            <a:off x="482600" y="76201"/>
            <a:ext cx="5765700" cy="8574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Clr>
                <a:schemeClr val="dk1"/>
              </a:buClr>
              <a:buSzPts val="1100"/>
              <a:buFont typeface="Arial"/>
              <a:buNone/>
            </a:pPr>
            <a:r>
              <a:rPr lang="en" sz="2800"/>
              <a:t>Scheduling and Managing a Project</a:t>
            </a:r>
            <a:endParaRPr/>
          </a:p>
        </p:txBody>
      </p:sp>
      <p:sp>
        <p:nvSpPr>
          <p:cNvPr id="317" name="Google Shape;317;p38"/>
          <p:cNvSpPr txBox="1"/>
          <p:nvPr>
            <p:ph idx="1" type="body"/>
          </p:nvPr>
        </p:nvSpPr>
        <p:spPr>
          <a:xfrm>
            <a:off x="457200" y="1109133"/>
            <a:ext cx="8229600" cy="3485400"/>
          </a:xfrm>
          <a:prstGeom prst="rect">
            <a:avLst/>
          </a:prstGeom>
        </p:spPr>
        <p:txBody>
          <a:bodyPr anchorCtr="0" anchor="t" bIns="34275" lIns="68575" spcFirstLastPara="1" rIns="68575" wrap="square" tIns="34275">
            <a:normAutofit/>
          </a:bodyPr>
          <a:lstStyle/>
          <a:p>
            <a:pPr indent="-381000" lvl="0" marL="457200" rtl="0" algn="l">
              <a:spcBef>
                <a:spcPts val="500"/>
              </a:spcBef>
              <a:spcAft>
                <a:spcPts val="0"/>
              </a:spcAft>
              <a:buSzPts val="2400"/>
              <a:buChar char="●"/>
            </a:pPr>
            <a:r>
              <a:rPr lang="en"/>
              <a:t>Gantt Chart</a:t>
            </a:r>
            <a:endParaRPr/>
          </a:p>
          <a:p>
            <a:pPr indent="0" lvl="0" marL="0" rtl="0" algn="l">
              <a:spcBef>
                <a:spcPts val="500"/>
              </a:spcBef>
              <a:spcAft>
                <a:spcPts val="0"/>
              </a:spcAft>
              <a:buNone/>
            </a:pPr>
            <a:r>
              <a:t/>
            </a:r>
            <a:endParaRPr/>
          </a:p>
        </p:txBody>
      </p:sp>
      <p:pic>
        <p:nvPicPr>
          <p:cNvPr id="318" name="Google Shape;318;p38"/>
          <p:cNvPicPr preferRelativeResize="0"/>
          <p:nvPr/>
        </p:nvPicPr>
        <p:blipFill>
          <a:blip r:embed="rId3">
            <a:alphaModFix/>
          </a:blip>
          <a:stretch>
            <a:fillRect/>
          </a:stretch>
        </p:blipFill>
        <p:spPr>
          <a:xfrm>
            <a:off x="514325" y="1571925"/>
            <a:ext cx="8229601" cy="3231173"/>
          </a:xfrm>
          <a:prstGeom prst="rect">
            <a:avLst/>
          </a:prstGeom>
          <a:noFill/>
          <a:ln>
            <a:noFill/>
          </a:ln>
        </p:spPr>
      </p:pic>
      <p:sp>
        <p:nvSpPr>
          <p:cNvPr id="319" name="Google Shape;319;p38"/>
          <p:cNvSpPr txBox="1"/>
          <p:nvPr>
            <p:ph idx="12" type="sldNum"/>
          </p:nvPr>
        </p:nvSpPr>
        <p:spPr>
          <a:xfrm>
            <a:off x="6553200" y="4767265"/>
            <a:ext cx="21336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39"/>
          <p:cNvSpPr txBox="1"/>
          <p:nvPr>
            <p:ph type="title"/>
          </p:nvPr>
        </p:nvSpPr>
        <p:spPr>
          <a:xfrm>
            <a:off x="482600" y="76201"/>
            <a:ext cx="5765700" cy="8574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Clr>
                <a:schemeClr val="dk1"/>
              </a:buClr>
              <a:buSzPts val="1100"/>
              <a:buFont typeface="Arial"/>
              <a:buNone/>
            </a:pPr>
            <a:r>
              <a:rPr lang="en" sz="2800"/>
              <a:t>Scheduling and Managing a Project</a:t>
            </a:r>
            <a:endParaRPr/>
          </a:p>
        </p:txBody>
      </p:sp>
      <p:pic>
        <p:nvPicPr>
          <p:cNvPr id="325" name="Google Shape;325;p39"/>
          <p:cNvPicPr preferRelativeResize="0"/>
          <p:nvPr/>
        </p:nvPicPr>
        <p:blipFill>
          <a:blip r:embed="rId3">
            <a:alphaModFix/>
          </a:blip>
          <a:stretch>
            <a:fillRect/>
          </a:stretch>
        </p:blipFill>
        <p:spPr>
          <a:xfrm>
            <a:off x="648000" y="855625"/>
            <a:ext cx="5600300" cy="2189850"/>
          </a:xfrm>
          <a:prstGeom prst="rect">
            <a:avLst/>
          </a:prstGeom>
          <a:noFill/>
          <a:ln>
            <a:noFill/>
          </a:ln>
        </p:spPr>
      </p:pic>
      <p:pic>
        <p:nvPicPr>
          <p:cNvPr id="326" name="Google Shape;326;p39"/>
          <p:cNvPicPr preferRelativeResize="0"/>
          <p:nvPr/>
        </p:nvPicPr>
        <p:blipFill>
          <a:blip r:embed="rId4">
            <a:alphaModFix/>
          </a:blip>
          <a:stretch>
            <a:fillRect/>
          </a:stretch>
        </p:blipFill>
        <p:spPr>
          <a:xfrm>
            <a:off x="647999" y="3068700"/>
            <a:ext cx="5600300" cy="1827925"/>
          </a:xfrm>
          <a:prstGeom prst="rect">
            <a:avLst/>
          </a:prstGeom>
          <a:noFill/>
          <a:ln>
            <a:noFill/>
          </a:ln>
        </p:spPr>
      </p:pic>
      <p:sp>
        <p:nvSpPr>
          <p:cNvPr id="327" name="Google Shape;327;p39"/>
          <p:cNvSpPr txBox="1"/>
          <p:nvPr>
            <p:ph idx="12" type="sldNum"/>
          </p:nvPr>
        </p:nvSpPr>
        <p:spPr>
          <a:xfrm>
            <a:off x="6553200" y="4767265"/>
            <a:ext cx="21336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3"/>
          <p:cNvSpPr txBox="1"/>
          <p:nvPr>
            <p:ph type="title"/>
          </p:nvPr>
        </p:nvSpPr>
        <p:spPr>
          <a:xfrm>
            <a:off x="482600" y="76201"/>
            <a:ext cx="5765700" cy="8574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Problem</a:t>
            </a:r>
            <a:endParaRPr/>
          </a:p>
        </p:txBody>
      </p:sp>
      <p:sp>
        <p:nvSpPr>
          <p:cNvPr id="99" name="Google Shape;99;p13"/>
          <p:cNvSpPr txBox="1"/>
          <p:nvPr>
            <p:ph idx="1" type="body"/>
          </p:nvPr>
        </p:nvSpPr>
        <p:spPr>
          <a:xfrm>
            <a:off x="457200" y="1109133"/>
            <a:ext cx="8229600" cy="3485400"/>
          </a:xfrm>
          <a:prstGeom prst="rect">
            <a:avLst/>
          </a:prstGeom>
        </p:spPr>
        <p:txBody>
          <a:bodyPr anchorCtr="0" anchor="t" bIns="34275" lIns="68575" spcFirstLastPara="1" rIns="68575" wrap="square" tIns="34275">
            <a:normAutofit/>
          </a:bodyPr>
          <a:lstStyle/>
          <a:p>
            <a:pPr indent="-381000" lvl="0" marL="457200" rtl="0" algn="l">
              <a:spcBef>
                <a:spcPts val="500"/>
              </a:spcBef>
              <a:spcAft>
                <a:spcPts val="0"/>
              </a:spcAft>
              <a:buSzPts val="2400"/>
              <a:buChar char="●"/>
            </a:pPr>
            <a:r>
              <a:rPr lang="en"/>
              <a:t>Need to measure valve directly, not actuator, due to hysteresis</a:t>
            </a:r>
            <a:endParaRPr/>
          </a:p>
          <a:p>
            <a:pPr indent="-381000" lvl="0" marL="457200" rtl="0" algn="l">
              <a:spcBef>
                <a:spcPts val="0"/>
              </a:spcBef>
              <a:spcAft>
                <a:spcPts val="0"/>
              </a:spcAft>
              <a:buSzPts val="2400"/>
              <a:buChar char="●"/>
            </a:pPr>
            <a:r>
              <a:rPr lang="en"/>
              <a:t>Need to me</a:t>
            </a:r>
            <a:r>
              <a:rPr lang="en">
                <a:solidFill>
                  <a:srgbClr val="7F7F7F"/>
                </a:solidFill>
              </a:rPr>
              <a:t>asure output torque, not torque on valve, due to stem deformation</a:t>
            </a:r>
            <a:endParaRPr>
              <a:solidFill>
                <a:srgbClr val="7F7F7F"/>
              </a:solidFill>
            </a:endParaRPr>
          </a:p>
          <a:p>
            <a:pPr indent="-381000" lvl="0" marL="457200" rtl="0" algn="l">
              <a:spcBef>
                <a:spcPts val="0"/>
              </a:spcBef>
              <a:spcAft>
                <a:spcPts val="0"/>
              </a:spcAft>
              <a:buClr>
                <a:srgbClr val="7F7F7F"/>
              </a:buClr>
              <a:buSzPts val="2400"/>
              <a:buChar char="●"/>
            </a:pPr>
            <a:r>
              <a:rPr lang="en">
                <a:solidFill>
                  <a:srgbClr val="7F7F7F"/>
                </a:solidFill>
              </a:rPr>
              <a:t>SNPS: </a:t>
            </a:r>
            <a:r>
              <a:rPr lang="en">
                <a:solidFill>
                  <a:srgbClr val="7F7F7F"/>
                </a:solidFill>
              </a:rPr>
              <a:t>Develop a method to internally measure valve position independent of an actuator, measure actuator output torque, and detect fluid leakage to increase the service life of the valve.</a:t>
            </a:r>
            <a:endParaRPr>
              <a:solidFill>
                <a:srgbClr val="7F7F7F"/>
              </a:solidFill>
            </a:endParaRPr>
          </a:p>
        </p:txBody>
      </p:sp>
      <p:sp>
        <p:nvSpPr>
          <p:cNvPr id="100" name="Google Shape;100;p13"/>
          <p:cNvSpPr txBox="1"/>
          <p:nvPr>
            <p:ph idx="12" type="sldNum"/>
          </p:nvPr>
        </p:nvSpPr>
        <p:spPr>
          <a:xfrm>
            <a:off x="6553200" y="4767265"/>
            <a:ext cx="21336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40"/>
          <p:cNvSpPr txBox="1"/>
          <p:nvPr>
            <p:ph type="title"/>
          </p:nvPr>
        </p:nvSpPr>
        <p:spPr>
          <a:xfrm>
            <a:off x="482600" y="76201"/>
            <a:ext cx="5765700" cy="8574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Clr>
                <a:schemeClr val="dk1"/>
              </a:buClr>
              <a:buSzPts val="1100"/>
              <a:buFont typeface="Arial"/>
              <a:buNone/>
            </a:pPr>
            <a:r>
              <a:rPr lang="en" sz="2800"/>
              <a:t>Scheduling and Managing a Project</a:t>
            </a:r>
            <a:endParaRPr sz="2800"/>
          </a:p>
        </p:txBody>
      </p:sp>
      <p:sp>
        <p:nvSpPr>
          <p:cNvPr id="333" name="Google Shape;333;p40"/>
          <p:cNvSpPr txBox="1"/>
          <p:nvPr>
            <p:ph idx="1" type="body"/>
          </p:nvPr>
        </p:nvSpPr>
        <p:spPr>
          <a:xfrm>
            <a:off x="457200" y="933600"/>
            <a:ext cx="8229600" cy="3660900"/>
          </a:xfrm>
          <a:prstGeom prst="rect">
            <a:avLst/>
          </a:prstGeom>
        </p:spPr>
        <p:txBody>
          <a:bodyPr anchorCtr="0" anchor="t" bIns="34275" lIns="68575" spcFirstLastPara="1" rIns="68575" wrap="square" tIns="34275">
            <a:normAutofit/>
          </a:bodyPr>
          <a:lstStyle/>
          <a:p>
            <a:pPr indent="-381000" lvl="0" marL="457200" rtl="0" algn="l">
              <a:spcBef>
                <a:spcPts val="500"/>
              </a:spcBef>
              <a:spcAft>
                <a:spcPts val="0"/>
              </a:spcAft>
              <a:buSzPts val="2400"/>
              <a:buChar char="●"/>
            </a:pPr>
            <a:r>
              <a:rPr lang="en"/>
              <a:t>Process Risk Assessment</a:t>
            </a:r>
            <a:endParaRPr/>
          </a:p>
          <a:p>
            <a:pPr indent="0" lvl="0" marL="0" rtl="0" algn="l">
              <a:spcBef>
                <a:spcPts val="500"/>
              </a:spcBef>
              <a:spcAft>
                <a:spcPts val="0"/>
              </a:spcAft>
              <a:buNone/>
            </a:pPr>
            <a:r>
              <a:t/>
            </a:r>
            <a:endParaRPr/>
          </a:p>
        </p:txBody>
      </p:sp>
      <p:pic>
        <p:nvPicPr>
          <p:cNvPr id="334" name="Google Shape;334;p40"/>
          <p:cNvPicPr preferRelativeResize="0"/>
          <p:nvPr/>
        </p:nvPicPr>
        <p:blipFill>
          <a:blip r:embed="rId3">
            <a:alphaModFix/>
          </a:blip>
          <a:stretch>
            <a:fillRect/>
          </a:stretch>
        </p:blipFill>
        <p:spPr>
          <a:xfrm>
            <a:off x="1524000" y="1430538"/>
            <a:ext cx="6096000" cy="3209925"/>
          </a:xfrm>
          <a:prstGeom prst="rect">
            <a:avLst/>
          </a:prstGeom>
          <a:noFill/>
          <a:ln>
            <a:noFill/>
          </a:ln>
        </p:spPr>
      </p:pic>
      <p:sp>
        <p:nvSpPr>
          <p:cNvPr id="335" name="Google Shape;335;p40"/>
          <p:cNvSpPr txBox="1"/>
          <p:nvPr>
            <p:ph idx="12" type="sldNum"/>
          </p:nvPr>
        </p:nvSpPr>
        <p:spPr>
          <a:xfrm>
            <a:off x="6553200" y="4767265"/>
            <a:ext cx="21336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41"/>
          <p:cNvSpPr txBox="1"/>
          <p:nvPr>
            <p:ph type="title"/>
          </p:nvPr>
        </p:nvSpPr>
        <p:spPr>
          <a:xfrm>
            <a:off x="482600" y="76201"/>
            <a:ext cx="5765700" cy="8574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Final Deliverables</a:t>
            </a:r>
            <a:endParaRPr/>
          </a:p>
        </p:txBody>
      </p:sp>
      <p:sp>
        <p:nvSpPr>
          <p:cNvPr id="341" name="Google Shape;341;p41"/>
          <p:cNvSpPr txBox="1"/>
          <p:nvPr>
            <p:ph idx="1" type="body"/>
          </p:nvPr>
        </p:nvSpPr>
        <p:spPr>
          <a:xfrm>
            <a:off x="457200" y="1109133"/>
            <a:ext cx="8229600" cy="3485400"/>
          </a:xfrm>
          <a:prstGeom prst="rect">
            <a:avLst/>
          </a:prstGeom>
        </p:spPr>
        <p:txBody>
          <a:bodyPr anchorCtr="0" anchor="t" bIns="34275" lIns="68575" spcFirstLastPara="1" rIns="68575" wrap="square" tIns="34275">
            <a:normAutofit/>
          </a:bodyPr>
          <a:lstStyle/>
          <a:p>
            <a:pPr indent="-342900" lvl="0" marL="457200" rtl="0" algn="l">
              <a:spcBef>
                <a:spcPts val="500"/>
              </a:spcBef>
              <a:spcAft>
                <a:spcPts val="0"/>
              </a:spcAft>
              <a:buSzPts val="1800"/>
              <a:buChar char="●"/>
            </a:pPr>
            <a:r>
              <a:rPr lang="en" sz="1800"/>
              <a:t>Provide a comprehensive solution for detecting valve positions and internal actuator torque</a:t>
            </a:r>
            <a:endParaRPr sz="1800"/>
          </a:p>
          <a:p>
            <a:pPr indent="-342900" lvl="0" marL="457200" rtl="0" algn="l">
              <a:spcBef>
                <a:spcPts val="0"/>
              </a:spcBef>
              <a:spcAft>
                <a:spcPts val="0"/>
              </a:spcAft>
              <a:buSzPts val="1800"/>
              <a:buChar char="●"/>
            </a:pPr>
            <a:r>
              <a:rPr lang="en" sz="1800"/>
              <a:t>Scalable to varying actuator and valve sizes</a:t>
            </a:r>
            <a:endParaRPr sz="1800"/>
          </a:p>
          <a:p>
            <a:pPr indent="-342900" lvl="0" marL="457200" rtl="0" algn="l">
              <a:spcBef>
                <a:spcPts val="0"/>
              </a:spcBef>
              <a:spcAft>
                <a:spcPts val="0"/>
              </a:spcAft>
              <a:buSzPts val="1800"/>
              <a:buChar char="●"/>
            </a:pPr>
            <a:r>
              <a:rPr lang="en" sz="1800"/>
              <a:t>Solution is cost-effective and safe for the user</a:t>
            </a:r>
            <a:endParaRPr sz="1800"/>
          </a:p>
          <a:p>
            <a:pPr indent="-342900" lvl="0" marL="457200" rtl="0" algn="l">
              <a:spcBef>
                <a:spcPts val="0"/>
              </a:spcBef>
              <a:spcAft>
                <a:spcPts val="0"/>
              </a:spcAft>
              <a:buSzPts val="1800"/>
              <a:buChar char="●"/>
            </a:pPr>
            <a:r>
              <a:rPr lang="en" sz="1800"/>
              <a:t>Focus on the potentiometer as our solution</a:t>
            </a:r>
            <a:endParaRPr sz="1800"/>
          </a:p>
          <a:p>
            <a:pPr indent="-342900" lvl="0" marL="457200" rtl="0" algn="l">
              <a:spcBef>
                <a:spcPts val="0"/>
              </a:spcBef>
              <a:spcAft>
                <a:spcPts val="0"/>
              </a:spcAft>
              <a:buSzPts val="1800"/>
              <a:buChar char="●"/>
            </a:pPr>
            <a:r>
              <a:rPr lang="en" sz="1800"/>
              <a:t>Collaborate with Bray to 3D-print prototypes of our solution, which will undergo testing with their valves and actuators</a:t>
            </a:r>
            <a:endParaRPr sz="1800"/>
          </a:p>
          <a:p>
            <a:pPr indent="-342900" lvl="0" marL="457200" rtl="0" algn="l">
              <a:spcBef>
                <a:spcPts val="0"/>
              </a:spcBef>
              <a:spcAft>
                <a:spcPts val="0"/>
              </a:spcAft>
              <a:buSzPts val="1800"/>
              <a:buChar char="●"/>
            </a:pPr>
            <a:r>
              <a:rPr lang="en" sz="1800"/>
              <a:t>Adhere to milestones and deadlines, allowing us to provide effective material for our upcoming reports</a:t>
            </a:r>
            <a:endParaRPr sz="1800"/>
          </a:p>
        </p:txBody>
      </p:sp>
      <p:sp>
        <p:nvSpPr>
          <p:cNvPr id="342" name="Google Shape;342;p41"/>
          <p:cNvSpPr txBox="1"/>
          <p:nvPr>
            <p:ph idx="12" type="sldNum"/>
          </p:nvPr>
        </p:nvSpPr>
        <p:spPr>
          <a:xfrm>
            <a:off x="6553200" y="4767265"/>
            <a:ext cx="21336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42"/>
          <p:cNvSpPr txBox="1"/>
          <p:nvPr>
            <p:ph type="title"/>
          </p:nvPr>
        </p:nvSpPr>
        <p:spPr>
          <a:xfrm>
            <a:off x="482600" y="76201"/>
            <a:ext cx="5765700" cy="8574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Future Work</a:t>
            </a:r>
            <a:endParaRPr/>
          </a:p>
        </p:txBody>
      </p:sp>
      <p:sp>
        <p:nvSpPr>
          <p:cNvPr id="348" name="Google Shape;348;p42"/>
          <p:cNvSpPr txBox="1"/>
          <p:nvPr>
            <p:ph idx="1" type="body"/>
          </p:nvPr>
        </p:nvSpPr>
        <p:spPr>
          <a:xfrm>
            <a:off x="457200" y="1109133"/>
            <a:ext cx="8229600" cy="3485400"/>
          </a:xfrm>
          <a:prstGeom prst="rect">
            <a:avLst/>
          </a:prstGeom>
        </p:spPr>
        <p:txBody>
          <a:bodyPr anchorCtr="0" anchor="t" bIns="34275" lIns="68575" spcFirstLastPara="1" rIns="68575" wrap="square" tIns="34275">
            <a:normAutofit/>
          </a:bodyPr>
          <a:lstStyle/>
          <a:p>
            <a:pPr indent="-381000" lvl="0" marL="457200" rtl="0" algn="l">
              <a:spcBef>
                <a:spcPts val="500"/>
              </a:spcBef>
              <a:spcAft>
                <a:spcPts val="0"/>
              </a:spcAft>
              <a:buSzPts val="2400"/>
              <a:buChar char="●"/>
            </a:pPr>
            <a:r>
              <a:rPr lang="en"/>
              <a:t>DR3 Deliverables</a:t>
            </a:r>
            <a:endParaRPr/>
          </a:p>
          <a:p>
            <a:pPr indent="-381000" lvl="0" marL="457200" rtl="0" algn="l">
              <a:spcBef>
                <a:spcPts val="0"/>
              </a:spcBef>
              <a:spcAft>
                <a:spcPts val="0"/>
              </a:spcAft>
              <a:buSzPts val="2400"/>
              <a:buChar char="●"/>
            </a:pPr>
            <a:r>
              <a:rPr lang="en"/>
              <a:t>Embodiment Design</a:t>
            </a:r>
            <a:endParaRPr/>
          </a:p>
          <a:p>
            <a:pPr indent="-361950" lvl="1" marL="914400" rtl="0" algn="l">
              <a:spcBef>
                <a:spcPts val="0"/>
              </a:spcBef>
              <a:spcAft>
                <a:spcPts val="0"/>
              </a:spcAft>
              <a:buSzPts val="2100"/>
              <a:buChar char="○"/>
            </a:pPr>
            <a:r>
              <a:rPr lang="en"/>
              <a:t>Product Architecture</a:t>
            </a:r>
            <a:endParaRPr/>
          </a:p>
          <a:p>
            <a:pPr indent="-361950" lvl="1" marL="914400" rtl="0" algn="l">
              <a:spcBef>
                <a:spcPts val="0"/>
              </a:spcBef>
              <a:spcAft>
                <a:spcPts val="0"/>
              </a:spcAft>
              <a:buSzPts val="2100"/>
              <a:buChar char="○"/>
            </a:pPr>
            <a:r>
              <a:rPr lang="en"/>
              <a:t>Definitive Layout</a:t>
            </a:r>
            <a:endParaRPr/>
          </a:p>
          <a:p>
            <a:pPr indent="-361950" lvl="1" marL="914400" rtl="0" algn="l">
              <a:spcBef>
                <a:spcPts val="0"/>
              </a:spcBef>
              <a:spcAft>
                <a:spcPts val="0"/>
              </a:spcAft>
              <a:buSzPts val="2100"/>
              <a:buChar char="○"/>
            </a:pPr>
            <a:r>
              <a:rPr lang="en"/>
              <a:t>Risk Analysis</a:t>
            </a:r>
            <a:endParaRPr/>
          </a:p>
          <a:p>
            <a:pPr indent="-381000" lvl="0" marL="457200" rtl="0" algn="l">
              <a:spcBef>
                <a:spcPts val="0"/>
              </a:spcBef>
              <a:spcAft>
                <a:spcPts val="0"/>
              </a:spcAft>
              <a:buSzPts val="2400"/>
              <a:buChar char="●"/>
            </a:pPr>
            <a:r>
              <a:rPr lang="en"/>
              <a:t>Budget Planning (BOM)</a:t>
            </a:r>
            <a:endParaRPr/>
          </a:p>
          <a:p>
            <a:pPr indent="-381000" lvl="0" marL="457200" rtl="0" algn="l">
              <a:spcBef>
                <a:spcPts val="0"/>
              </a:spcBef>
              <a:spcAft>
                <a:spcPts val="0"/>
              </a:spcAft>
              <a:buSzPts val="2400"/>
              <a:buChar char="●"/>
            </a:pPr>
            <a:r>
              <a:rPr lang="en"/>
              <a:t>Validation Plan for MEEN 402</a:t>
            </a:r>
            <a:endParaRPr/>
          </a:p>
          <a:p>
            <a:pPr indent="-361950" lvl="1" marL="914400" rtl="0" algn="l">
              <a:spcBef>
                <a:spcPts val="0"/>
              </a:spcBef>
              <a:spcAft>
                <a:spcPts val="0"/>
              </a:spcAft>
              <a:buSzPts val="2100"/>
              <a:buChar char="○"/>
            </a:pPr>
            <a:r>
              <a:rPr lang="en"/>
              <a:t>Minimal viable product</a:t>
            </a:r>
            <a:endParaRPr/>
          </a:p>
          <a:p>
            <a:pPr indent="-361950" lvl="1" marL="914400" rtl="0" algn="l">
              <a:spcBef>
                <a:spcPts val="0"/>
              </a:spcBef>
              <a:spcAft>
                <a:spcPts val="0"/>
              </a:spcAft>
              <a:buSzPts val="2100"/>
              <a:buChar char="○"/>
            </a:pPr>
            <a:r>
              <a:rPr lang="en"/>
              <a:t>Plan key milestones through completion with Bray</a:t>
            </a:r>
            <a:endParaRPr/>
          </a:p>
        </p:txBody>
      </p:sp>
      <p:sp>
        <p:nvSpPr>
          <p:cNvPr id="349" name="Google Shape;349;p42"/>
          <p:cNvSpPr txBox="1"/>
          <p:nvPr>
            <p:ph idx="12" type="sldNum"/>
          </p:nvPr>
        </p:nvSpPr>
        <p:spPr>
          <a:xfrm>
            <a:off x="6553200" y="4767265"/>
            <a:ext cx="21336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p43"/>
          <p:cNvSpPr txBox="1"/>
          <p:nvPr>
            <p:ph type="title"/>
          </p:nvPr>
        </p:nvSpPr>
        <p:spPr>
          <a:xfrm>
            <a:off x="482600" y="76201"/>
            <a:ext cx="5765700" cy="8574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Conclusion</a:t>
            </a:r>
            <a:endParaRPr/>
          </a:p>
        </p:txBody>
      </p:sp>
      <p:sp>
        <p:nvSpPr>
          <p:cNvPr id="355" name="Google Shape;355;p43"/>
          <p:cNvSpPr txBox="1"/>
          <p:nvPr>
            <p:ph idx="1" type="body"/>
          </p:nvPr>
        </p:nvSpPr>
        <p:spPr>
          <a:xfrm>
            <a:off x="457200" y="1109133"/>
            <a:ext cx="8229600" cy="3485400"/>
          </a:xfrm>
          <a:prstGeom prst="rect">
            <a:avLst/>
          </a:prstGeom>
        </p:spPr>
        <p:txBody>
          <a:bodyPr anchorCtr="0" anchor="t" bIns="34275" lIns="68575" spcFirstLastPara="1" rIns="68575" wrap="square" tIns="34275">
            <a:normAutofit/>
          </a:bodyPr>
          <a:lstStyle/>
          <a:p>
            <a:pPr indent="-381000" lvl="0" marL="457200" rtl="0" algn="l">
              <a:spcBef>
                <a:spcPts val="500"/>
              </a:spcBef>
              <a:spcAft>
                <a:spcPts val="0"/>
              </a:spcAft>
              <a:buSzPts val="2400"/>
              <a:buChar char="●"/>
            </a:pPr>
            <a:r>
              <a:rPr lang="en"/>
              <a:t>Torque and position problems are the focus</a:t>
            </a:r>
            <a:endParaRPr/>
          </a:p>
          <a:p>
            <a:pPr indent="-381000" lvl="0" marL="457200" rtl="0" algn="l">
              <a:spcBef>
                <a:spcPts val="0"/>
              </a:spcBef>
              <a:spcAft>
                <a:spcPts val="0"/>
              </a:spcAft>
              <a:buSzPts val="2400"/>
              <a:buChar char="●"/>
            </a:pPr>
            <a:r>
              <a:rPr lang="en"/>
              <a:t>Potentiometer </a:t>
            </a:r>
            <a:r>
              <a:rPr lang="en"/>
              <a:t>solution</a:t>
            </a:r>
            <a:r>
              <a:rPr lang="en"/>
              <a:t> for both torque and position problem</a:t>
            </a:r>
            <a:endParaRPr/>
          </a:p>
          <a:p>
            <a:pPr indent="-381000" lvl="0" marL="457200" rtl="0" algn="l">
              <a:spcBef>
                <a:spcPts val="0"/>
              </a:spcBef>
              <a:spcAft>
                <a:spcPts val="0"/>
              </a:spcAft>
              <a:buSzPts val="2400"/>
              <a:buChar char="●"/>
            </a:pPr>
            <a:r>
              <a:rPr lang="en"/>
              <a:t>Work with Bray to select exact sensor, vendor, power method, etc.</a:t>
            </a:r>
            <a:endParaRPr/>
          </a:p>
        </p:txBody>
      </p:sp>
      <p:pic>
        <p:nvPicPr>
          <p:cNvPr id="356" name="Google Shape;356;p43"/>
          <p:cNvPicPr preferRelativeResize="0"/>
          <p:nvPr/>
        </p:nvPicPr>
        <p:blipFill rotWithShape="1">
          <a:blip r:embed="rId3">
            <a:alphaModFix/>
          </a:blip>
          <a:srcRect b="9770" l="11394" r="0" t="5411"/>
          <a:stretch/>
        </p:blipFill>
        <p:spPr>
          <a:xfrm>
            <a:off x="6632650" y="2700950"/>
            <a:ext cx="2251025" cy="2141225"/>
          </a:xfrm>
          <a:prstGeom prst="rect">
            <a:avLst/>
          </a:prstGeom>
          <a:noFill/>
          <a:ln>
            <a:noFill/>
          </a:ln>
        </p:spPr>
      </p:pic>
      <p:pic>
        <p:nvPicPr>
          <p:cNvPr id="357" name="Google Shape;357;p43"/>
          <p:cNvPicPr preferRelativeResize="0"/>
          <p:nvPr/>
        </p:nvPicPr>
        <p:blipFill>
          <a:blip r:embed="rId4">
            <a:alphaModFix/>
          </a:blip>
          <a:stretch>
            <a:fillRect/>
          </a:stretch>
        </p:blipFill>
        <p:spPr>
          <a:xfrm>
            <a:off x="4093213" y="2928150"/>
            <a:ext cx="1662175" cy="1914025"/>
          </a:xfrm>
          <a:prstGeom prst="rect">
            <a:avLst/>
          </a:prstGeom>
          <a:noFill/>
          <a:ln>
            <a:noFill/>
          </a:ln>
        </p:spPr>
      </p:pic>
      <p:pic>
        <p:nvPicPr>
          <p:cNvPr id="358" name="Google Shape;358;p43"/>
          <p:cNvPicPr preferRelativeResize="0"/>
          <p:nvPr/>
        </p:nvPicPr>
        <p:blipFill rotWithShape="1">
          <a:blip r:embed="rId5">
            <a:alphaModFix/>
          </a:blip>
          <a:srcRect b="0" l="14427" r="0" t="0"/>
          <a:stretch/>
        </p:blipFill>
        <p:spPr>
          <a:xfrm>
            <a:off x="842900" y="3055150"/>
            <a:ext cx="2373050" cy="1787025"/>
          </a:xfrm>
          <a:prstGeom prst="rect">
            <a:avLst/>
          </a:prstGeom>
          <a:noFill/>
          <a:ln>
            <a:noFill/>
          </a:ln>
        </p:spPr>
      </p:pic>
      <p:sp>
        <p:nvSpPr>
          <p:cNvPr id="359" name="Google Shape;359;p43"/>
          <p:cNvSpPr txBox="1"/>
          <p:nvPr>
            <p:ph idx="12" type="sldNum"/>
          </p:nvPr>
        </p:nvSpPr>
        <p:spPr>
          <a:xfrm>
            <a:off x="6553200" y="4767265"/>
            <a:ext cx="21336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44"/>
          <p:cNvSpPr txBox="1"/>
          <p:nvPr>
            <p:ph type="ctrTitle"/>
          </p:nvPr>
        </p:nvSpPr>
        <p:spPr>
          <a:xfrm>
            <a:off x="685800" y="2020492"/>
            <a:ext cx="7772400" cy="1102500"/>
          </a:xfrm>
          <a:prstGeom prst="rect">
            <a:avLst/>
          </a:prstGeom>
        </p:spPr>
        <p:txBody>
          <a:bodyPr anchorCtr="0" anchor="ctr" bIns="34275" lIns="68575" spcFirstLastPara="1" rIns="68575" wrap="square" tIns="34275">
            <a:normAutofit/>
          </a:bodyPr>
          <a:lstStyle/>
          <a:p>
            <a:pPr indent="0" lvl="0" marL="0" rtl="0" algn="ctr">
              <a:spcBef>
                <a:spcPts val="0"/>
              </a:spcBef>
              <a:spcAft>
                <a:spcPts val="0"/>
              </a:spcAft>
              <a:buNone/>
            </a:pPr>
            <a:r>
              <a:rPr lang="en"/>
              <a:t>Questions?</a:t>
            </a:r>
            <a:endParaRPr/>
          </a:p>
        </p:txBody>
      </p:sp>
      <p:sp>
        <p:nvSpPr>
          <p:cNvPr id="365" name="Google Shape;365;p44"/>
          <p:cNvSpPr txBox="1"/>
          <p:nvPr>
            <p:ph idx="12" type="sldNum"/>
          </p:nvPr>
        </p:nvSpPr>
        <p:spPr>
          <a:xfrm>
            <a:off x="6553200" y="4767265"/>
            <a:ext cx="21336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45"/>
          <p:cNvSpPr txBox="1"/>
          <p:nvPr>
            <p:ph type="title"/>
          </p:nvPr>
        </p:nvSpPr>
        <p:spPr>
          <a:xfrm>
            <a:off x="482600" y="76201"/>
            <a:ext cx="5765700" cy="8574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References</a:t>
            </a:r>
            <a:endParaRPr/>
          </a:p>
        </p:txBody>
      </p:sp>
      <p:sp>
        <p:nvSpPr>
          <p:cNvPr id="371" name="Google Shape;371;p45"/>
          <p:cNvSpPr txBox="1"/>
          <p:nvPr>
            <p:ph idx="1" type="body"/>
          </p:nvPr>
        </p:nvSpPr>
        <p:spPr>
          <a:xfrm>
            <a:off x="457200" y="1109133"/>
            <a:ext cx="8229600" cy="3485400"/>
          </a:xfrm>
          <a:prstGeom prst="rect">
            <a:avLst/>
          </a:prstGeom>
        </p:spPr>
        <p:txBody>
          <a:bodyPr anchorCtr="0" anchor="t" bIns="34275" lIns="68575" spcFirstLastPara="1" rIns="68575" wrap="square" tIns="34275">
            <a:normAutofit fontScale="85000" lnSpcReduction="20000"/>
          </a:bodyPr>
          <a:lstStyle/>
          <a:p>
            <a:pPr indent="0" lvl="0" marL="0" rtl="0" algn="l">
              <a:lnSpc>
                <a:spcPct val="115000"/>
              </a:lnSpc>
              <a:spcBef>
                <a:spcPts val="0"/>
              </a:spcBef>
              <a:spcAft>
                <a:spcPts val="0"/>
              </a:spcAft>
              <a:buClr>
                <a:schemeClr val="dk1"/>
              </a:buClr>
              <a:buSzPct val="91666"/>
              <a:buFont typeface="Arial"/>
              <a:buNone/>
            </a:pPr>
            <a:r>
              <a:rPr lang="en" sz="1200">
                <a:solidFill>
                  <a:schemeClr val="dk1"/>
                </a:solidFill>
                <a:latin typeface="Times New Roman"/>
                <a:ea typeface="Times New Roman"/>
                <a:cs typeface="Times New Roman"/>
                <a:sym typeface="Times New Roman"/>
              </a:rPr>
              <a:t>“Piping Codes and Valve Standards”. </a:t>
            </a:r>
            <a:r>
              <a:rPr i="1" lang="en" sz="1200">
                <a:solidFill>
                  <a:schemeClr val="dk1"/>
                </a:solidFill>
                <a:latin typeface="Times New Roman"/>
                <a:ea typeface="Times New Roman"/>
                <a:cs typeface="Times New Roman"/>
                <a:sym typeface="Times New Roman"/>
              </a:rPr>
              <a:t>Valve Magazine</a:t>
            </a:r>
            <a:r>
              <a:rPr lang="en" sz="1200">
                <a:solidFill>
                  <a:schemeClr val="dk1"/>
                </a:solidFill>
                <a:latin typeface="Times New Roman"/>
                <a:ea typeface="Times New Roman"/>
                <a:cs typeface="Times New Roman"/>
                <a:sym typeface="Times New Roman"/>
              </a:rPr>
              <a:t>, September 29, 2015,</a:t>
            </a:r>
            <a:endParaRPr sz="1200">
              <a:solidFill>
                <a:schemeClr val="dk1"/>
              </a:solidFill>
              <a:latin typeface="Times New Roman"/>
              <a:ea typeface="Times New Roman"/>
              <a:cs typeface="Times New Roman"/>
              <a:sym typeface="Times New Roman"/>
            </a:endParaRPr>
          </a:p>
          <a:p>
            <a:pPr indent="0" lvl="0" marL="457200" rtl="0" algn="l">
              <a:lnSpc>
                <a:spcPct val="115000"/>
              </a:lnSpc>
              <a:spcBef>
                <a:spcPts val="0"/>
              </a:spcBef>
              <a:spcAft>
                <a:spcPts val="0"/>
              </a:spcAft>
              <a:buClr>
                <a:schemeClr val="dk1"/>
              </a:buClr>
              <a:buSzPct val="91666"/>
              <a:buFont typeface="Arial"/>
              <a:buNone/>
            </a:pPr>
            <a:r>
              <a:rPr lang="en" sz="1200" u="sng">
                <a:solidFill>
                  <a:srgbClr val="1155CC"/>
                </a:solidFill>
                <a:latin typeface="Times New Roman"/>
                <a:ea typeface="Times New Roman"/>
                <a:cs typeface="Times New Roman"/>
                <a:sym typeface="Times New Roman"/>
                <a:hlinkClick r:id="rId3">
                  <a:extLst>
                    <a:ext uri="{A12FA001-AC4F-418D-AE19-62706E023703}">
                      <ahyp:hlinkClr val="tx"/>
                    </a:ext>
                  </a:extLst>
                </a:hlinkClick>
              </a:rPr>
              <a:t>https://www.valvemagazine.com/articles/piping-codes-and-valve-standards</a:t>
            </a:r>
            <a:r>
              <a:rPr lang="en" sz="1200">
                <a:solidFill>
                  <a:schemeClr val="dk1"/>
                </a:solidFill>
                <a:latin typeface="Times New Roman"/>
                <a:ea typeface="Times New Roman"/>
                <a:cs typeface="Times New Roman"/>
                <a:sym typeface="Times New Roman"/>
              </a:rPr>
              <a:t>. Accessed 25 October 2023. </a:t>
            </a:r>
            <a:endParaRPr sz="12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ct val="91666"/>
              <a:buFont typeface="Arial"/>
              <a:buNone/>
            </a:pPr>
            <a:r>
              <a:t/>
            </a:r>
            <a:endParaRPr sz="1200">
              <a:solidFill>
                <a:schemeClr val="dk1"/>
              </a:solidFill>
              <a:latin typeface="Times New Roman"/>
              <a:ea typeface="Times New Roman"/>
              <a:cs typeface="Times New Roman"/>
              <a:sym typeface="Times New Roman"/>
            </a:endParaRPr>
          </a:p>
          <a:p>
            <a:pPr indent="-457200" lvl="0" marL="457200" rtl="0" algn="l">
              <a:lnSpc>
                <a:spcPct val="107916"/>
              </a:lnSpc>
              <a:spcBef>
                <a:spcPts val="0"/>
              </a:spcBef>
              <a:spcAft>
                <a:spcPts val="0"/>
              </a:spcAft>
              <a:buClr>
                <a:schemeClr val="dk1"/>
              </a:buClr>
              <a:buSzPct val="91666"/>
              <a:buFont typeface="Arial"/>
              <a:buNone/>
            </a:pPr>
            <a:r>
              <a:rPr lang="en" sz="1200">
                <a:solidFill>
                  <a:schemeClr val="dk1"/>
                </a:solidFill>
                <a:latin typeface="Times New Roman"/>
                <a:ea typeface="Times New Roman"/>
                <a:cs typeface="Times New Roman"/>
                <a:sym typeface="Times New Roman"/>
              </a:rPr>
              <a:t>“Fluid Power Actuators Explained”. </a:t>
            </a:r>
            <a:r>
              <a:rPr i="1" lang="en" sz="1200">
                <a:solidFill>
                  <a:schemeClr val="dk1"/>
                </a:solidFill>
                <a:latin typeface="Times New Roman"/>
                <a:ea typeface="Times New Roman"/>
                <a:cs typeface="Times New Roman"/>
                <a:sym typeface="Times New Roman"/>
              </a:rPr>
              <a:t>Rotork Fluid Systems</a:t>
            </a:r>
            <a:r>
              <a:rPr lang="en" sz="1200">
                <a:solidFill>
                  <a:schemeClr val="dk1"/>
                </a:solidFill>
                <a:latin typeface="Times New Roman"/>
                <a:ea typeface="Times New Roman"/>
                <a:cs typeface="Times New Roman"/>
                <a:sym typeface="Times New Roman"/>
              </a:rPr>
              <a:t>, May 2016, </a:t>
            </a:r>
            <a:r>
              <a:rPr lang="en" sz="1200" u="sng">
                <a:solidFill>
                  <a:srgbClr val="0000FF"/>
                </a:solidFill>
                <a:latin typeface="Times New Roman"/>
                <a:ea typeface="Times New Roman"/>
                <a:cs typeface="Times New Roman"/>
                <a:sym typeface="Times New Roman"/>
                <a:hlinkClick r:id="rId4">
                  <a:extLst>
                    <a:ext uri="{A12FA001-AC4F-418D-AE19-62706E023703}">
                      <ahyp:hlinkClr val="tx"/>
                    </a:ext>
                  </a:extLst>
                </a:hlinkClick>
              </a:rPr>
              <a:t>https://www.rotork.com/uploads/documents-versions/24733/1/pub010-024-00_0516.pdf</a:t>
            </a:r>
            <a:r>
              <a:rPr lang="en" sz="1200">
                <a:solidFill>
                  <a:schemeClr val="dk1"/>
                </a:solidFill>
                <a:latin typeface="Times New Roman"/>
                <a:ea typeface="Times New Roman"/>
                <a:cs typeface="Times New Roman"/>
                <a:sym typeface="Times New Roman"/>
              </a:rPr>
              <a:t>. Accessed 11 September 2023.</a:t>
            </a:r>
            <a:endParaRPr sz="1200">
              <a:solidFill>
                <a:schemeClr val="dk1"/>
              </a:solidFill>
              <a:latin typeface="Times New Roman"/>
              <a:ea typeface="Times New Roman"/>
              <a:cs typeface="Times New Roman"/>
              <a:sym typeface="Times New Roman"/>
            </a:endParaRPr>
          </a:p>
          <a:p>
            <a:pPr indent="-457200" lvl="0" marL="457200" rtl="0" algn="l">
              <a:lnSpc>
                <a:spcPct val="107916"/>
              </a:lnSpc>
              <a:spcBef>
                <a:spcPts val="800"/>
              </a:spcBef>
              <a:spcAft>
                <a:spcPts val="0"/>
              </a:spcAft>
              <a:buClr>
                <a:schemeClr val="dk1"/>
              </a:buClr>
              <a:buSzPct val="91666"/>
              <a:buFont typeface="Arial"/>
              <a:buNone/>
            </a:pPr>
            <a:r>
              <a:rPr lang="en" sz="1200">
                <a:solidFill>
                  <a:schemeClr val="dk1"/>
                </a:solidFill>
                <a:latin typeface="Times New Roman"/>
                <a:ea typeface="Times New Roman"/>
                <a:cs typeface="Times New Roman"/>
                <a:sym typeface="Times New Roman"/>
              </a:rPr>
              <a:t>“Pneumatic Actuator: Series 92/93 Rack &amp; Pinion Pneumatic”. </a:t>
            </a:r>
            <a:r>
              <a:rPr i="1" lang="en" sz="1200">
                <a:solidFill>
                  <a:schemeClr val="dk1"/>
                </a:solidFill>
                <a:latin typeface="Times New Roman"/>
                <a:ea typeface="Times New Roman"/>
                <a:cs typeface="Times New Roman"/>
                <a:sym typeface="Times New Roman"/>
              </a:rPr>
              <a:t>Bray International, Inc</a:t>
            </a:r>
            <a:r>
              <a:rPr lang="en" sz="1200">
                <a:solidFill>
                  <a:schemeClr val="dk1"/>
                </a:solidFill>
                <a:latin typeface="Times New Roman"/>
                <a:ea typeface="Times New Roman"/>
                <a:cs typeface="Times New Roman"/>
                <a:sym typeface="Times New Roman"/>
              </a:rPr>
              <a:t>, n.d., </a:t>
            </a:r>
            <a:r>
              <a:rPr lang="en" sz="1200" u="sng">
                <a:solidFill>
                  <a:srgbClr val="0000FF"/>
                </a:solidFill>
                <a:latin typeface="Times New Roman"/>
                <a:ea typeface="Times New Roman"/>
                <a:cs typeface="Times New Roman"/>
                <a:sym typeface="Times New Roman"/>
                <a:hlinkClick r:id="rId5">
                  <a:extLst>
                    <a:ext uri="{A12FA001-AC4F-418D-AE19-62706E023703}">
                      <ahyp:hlinkClr val="tx"/>
                    </a:ext>
                  </a:extLst>
                </a:hlinkClick>
              </a:rPr>
              <a:t>https://www.bray.com/valves-actuators-controls/actuators/pneumatic-actuator/series-92-93-pneumatic-actuator</a:t>
            </a:r>
            <a:r>
              <a:rPr lang="en" sz="1200">
                <a:solidFill>
                  <a:schemeClr val="dk1"/>
                </a:solidFill>
                <a:latin typeface="Times New Roman"/>
                <a:ea typeface="Times New Roman"/>
                <a:cs typeface="Times New Roman"/>
                <a:sym typeface="Times New Roman"/>
              </a:rPr>
              <a:t>. Accessed 11 September 2023.</a:t>
            </a:r>
            <a:endParaRPr sz="1200">
              <a:solidFill>
                <a:schemeClr val="dk1"/>
              </a:solidFill>
              <a:latin typeface="Times New Roman"/>
              <a:ea typeface="Times New Roman"/>
              <a:cs typeface="Times New Roman"/>
              <a:sym typeface="Times New Roman"/>
            </a:endParaRPr>
          </a:p>
          <a:p>
            <a:pPr indent="-457200" lvl="0" marL="457200" rtl="0" algn="l">
              <a:lnSpc>
                <a:spcPct val="107916"/>
              </a:lnSpc>
              <a:spcBef>
                <a:spcPts val="800"/>
              </a:spcBef>
              <a:spcAft>
                <a:spcPts val="0"/>
              </a:spcAft>
              <a:buClr>
                <a:schemeClr val="dk1"/>
              </a:buClr>
              <a:buSzPct val="91666"/>
              <a:buFont typeface="Arial"/>
              <a:buNone/>
            </a:pPr>
            <a:r>
              <a:rPr lang="en" sz="1200">
                <a:solidFill>
                  <a:schemeClr val="dk1"/>
                </a:solidFill>
                <a:latin typeface="Times New Roman"/>
                <a:ea typeface="Times New Roman"/>
                <a:cs typeface="Times New Roman"/>
                <a:sym typeface="Times New Roman"/>
              </a:rPr>
              <a:t>“Scotch Yoke Pneumatic Actuator: Series 98”. </a:t>
            </a:r>
            <a:r>
              <a:rPr i="1" lang="en" sz="1200">
                <a:solidFill>
                  <a:schemeClr val="dk1"/>
                </a:solidFill>
                <a:latin typeface="Times New Roman"/>
                <a:ea typeface="Times New Roman"/>
                <a:cs typeface="Times New Roman"/>
                <a:sym typeface="Times New Roman"/>
              </a:rPr>
              <a:t>Bray International, Inc</a:t>
            </a:r>
            <a:r>
              <a:rPr lang="en" sz="1200">
                <a:solidFill>
                  <a:schemeClr val="dk1"/>
                </a:solidFill>
                <a:latin typeface="Times New Roman"/>
                <a:ea typeface="Times New Roman"/>
                <a:cs typeface="Times New Roman"/>
                <a:sym typeface="Times New Roman"/>
              </a:rPr>
              <a:t>, n.d., </a:t>
            </a:r>
            <a:r>
              <a:rPr lang="en" sz="1200" u="sng">
                <a:solidFill>
                  <a:srgbClr val="0000FF"/>
                </a:solidFill>
                <a:latin typeface="Times New Roman"/>
                <a:ea typeface="Times New Roman"/>
                <a:cs typeface="Times New Roman"/>
                <a:sym typeface="Times New Roman"/>
                <a:hlinkClick r:id="rId6">
                  <a:extLst>
                    <a:ext uri="{A12FA001-AC4F-418D-AE19-62706E023703}">
                      <ahyp:hlinkClr val="tx"/>
                    </a:ext>
                  </a:extLst>
                </a:hlinkClick>
              </a:rPr>
              <a:t>https://www.bray.com/valves-actuators-controls/actuators/pneumatic-actuator/series-98-scotch-yoke-pneumatic-actuator</a:t>
            </a:r>
            <a:r>
              <a:rPr lang="en" sz="1200">
                <a:solidFill>
                  <a:schemeClr val="dk1"/>
                </a:solidFill>
                <a:latin typeface="Times New Roman"/>
                <a:ea typeface="Times New Roman"/>
                <a:cs typeface="Times New Roman"/>
                <a:sym typeface="Times New Roman"/>
              </a:rPr>
              <a:t>. Accessed 11 September 2023.</a:t>
            </a:r>
            <a:endParaRPr sz="1200">
              <a:solidFill>
                <a:schemeClr val="dk1"/>
              </a:solidFill>
              <a:latin typeface="Times New Roman"/>
              <a:ea typeface="Times New Roman"/>
              <a:cs typeface="Times New Roman"/>
              <a:sym typeface="Times New Roman"/>
            </a:endParaRPr>
          </a:p>
          <a:p>
            <a:pPr indent="-457200" lvl="0" marL="457200" rtl="0" algn="l">
              <a:lnSpc>
                <a:spcPct val="115000"/>
              </a:lnSpc>
              <a:spcBef>
                <a:spcPts val="800"/>
              </a:spcBef>
              <a:spcAft>
                <a:spcPts val="0"/>
              </a:spcAft>
              <a:buClr>
                <a:schemeClr val="dk1"/>
              </a:buClr>
              <a:buSzPct val="91666"/>
              <a:buFont typeface="Arial"/>
              <a:buNone/>
            </a:pPr>
            <a:r>
              <a:rPr lang="en" sz="1200">
                <a:solidFill>
                  <a:schemeClr val="dk1"/>
                </a:solidFill>
                <a:latin typeface="Times New Roman"/>
                <a:ea typeface="Times New Roman"/>
                <a:cs typeface="Times New Roman"/>
                <a:sym typeface="Times New Roman"/>
              </a:rPr>
              <a:t>“Mark-10 MTT03C-100 Hand-held Cap Torque Meter CAP-TT03-100”. </a:t>
            </a:r>
            <a:r>
              <a:rPr i="1" lang="en" sz="1200">
                <a:solidFill>
                  <a:schemeClr val="dk1"/>
                </a:solidFill>
                <a:latin typeface="Times New Roman"/>
                <a:ea typeface="Times New Roman"/>
                <a:cs typeface="Times New Roman"/>
                <a:sym typeface="Times New Roman"/>
              </a:rPr>
              <a:t>ABQ Industrial</a:t>
            </a:r>
            <a:r>
              <a:rPr lang="en" sz="1200">
                <a:solidFill>
                  <a:schemeClr val="dk1"/>
                </a:solidFill>
                <a:latin typeface="Times New Roman"/>
                <a:ea typeface="Times New Roman"/>
                <a:cs typeface="Times New Roman"/>
                <a:sym typeface="Times New Roman"/>
              </a:rPr>
              <a:t>, n.d., </a:t>
            </a:r>
            <a:r>
              <a:rPr lang="en" sz="1200" u="sng">
                <a:solidFill>
                  <a:srgbClr val="1155CC"/>
                </a:solidFill>
                <a:latin typeface="Times New Roman"/>
                <a:ea typeface="Times New Roman"/>
                <a:cs typeface="Times New Roman"/>
                <a:sym typeface="Times New Roman"/>
                <a:hlinkClick r:id="rId7">
                  <a:extLst>
                    <a:ext uri="{A12FA001-AC4F-418D-AE19-62706E023703}">
                      <ahyp:hlinkClr val="tx"/>
                    </a:ext>
                  </a:extLst>
                </a:hlinkClick>
              </a:rPr>
              <a:t>https://www.abqindustrial.net/store/mark-10-mtt03c-100-hand-held-cap-torque-meter-cap-tt03-100-100-lbf-in-capacity-p-807-op-1306_4671.html</a:t>
            </a:r>
            <a:r>
              <a:rPr lang="en" sz="1200">
                <a:solidFill>
                  <a:schemeClr val="dk1"/>
                </a:solidFill>
                <a:latin typeface="Times New Roman"/>
                <a:ea typeface="Times New Roman"/>
                <a:cs typeface="Times New Roman"/>
                <a:sym typeface="Times New Roman"/>
              </a:rPr>
              <a:t>. Accessed 25 October 2023.</a:t>
            </a:r>
            <a:endParaRPr sz="1200">
              <a:solidFill>
                <a:schemeClr val="dk1"/>
              </a:solidFill>
              <a:latin typeface="Times New Roman"/>
              <a:ea typeface="Times New Roman"/>
              <a:cs typeface="Times New Roman"/>
              <a:sym typeface="Times New Roman"/>
            </a:endParaRPr>
          </a:p>
          <a:p>
            <a:pPr indent="-457200" lvl="0" marL="457200" rtl="0" algn="l">
              <a:lnSpc>
                <a:spcPct val="115000"/>
              </a:lnSpc>
              <a:spcBef>
                <a:spcPts val="0"/>
              </a:spcBef>
              <a:spcAft>
                <a:spcPts val="0"/>
              </a:spcAft>
              <a:buClr>
                <a:schemeClr val="dk1"/>
              </a:buClr>
              <a:buSzPct val="91666"/>
              <a:buFont typeface="Arial"/>
              <a:buNone/>
            </a:pPr>
            <a:r>
              <a:t/>
            </a:r>
            <a:endParaRPr sz="1200">
              <a:solidFill>
                <a:schemeClr val="dk1"/>
              </a:solidFill>
              <a:latin typeface="Times New Roman"/>
              <a:ea typeface="Times New Roman"/>
              <a:cs typeface="Times New Roman"/>
              <a:sym typeface="Times New Roman"/>
            </a:endParaRPr>
          </a:p>
          <a:p>
            <a:pPr indent="-457200" lvl="0" marL="457200" rtl="0" algn="l">
              <a:lnSpc>
                <a:spcPct val="115000"/>
              </a:lnSpc>
              <a:spcBef>
                <a:spcPts val="0"/>
              </a:spcBef>
              <a:spcAft>
                <a:spcPts val="0"/>
              </a:spcAft>
              <a:buClr>
                <a:schemeClr val="dk1"/>
              </a:buClr>
              <a:buSzPct val="91666"/>
              <a:buFont typeface="Arial"/>
              <a:buNone/>
            </a:pPr>
            <a:r>
              <a:rPr lang="en" sz="1200">
                <a:solidFill>
                  <a:schemeClr val="dk1"/>
                </a:solidFill>
                <a:latin typeface="Times New Roman"/>
                <a:ea typeface="Times New Roman"/>
                <a:cs typeface="Times New Roman"/>
                <a:sym typeface="Times New Roman"/>
              </a:rPr>
              <a:t>“Torque Sensor - Valve Torque Testing”. </a:t>
            </a:r>
            <a:r>
              <a:rPr i="1" lang="en" sz="1200">
                <a:solidFill>
                  <a:schemeClr val="dk1"/>
                </a:solidFill>
                <a:latin typeface="Times New Roman"/>
                <a:ea typeface="Times New Roman"/>
                <a:cs typeface="Times New Roman"/>
                <a:sym typeface="Times New Roman"/>
              </a:rPr>
              <a:t>Futek Advanced Sensor Technology</a:t>
            </a:r>
            <a:r>
              <a:rPr lang="en" sz="1200">
                <a:solidFill>
                  <a:schemeClr val="dk1"/>
                </a:solidFill>
                <a:latin typeface="Times New Roman"/>
                <a:ea typeface="Times New Roman"/>
                <a:cs typeface="Times New Roman"/>
                <a:sym typeface="Times New Roman"/>
              </a:rPr>
              <a:t>, n.d., </a:t>
            </a:r>
            <a:r>
              <a:rPr lang="en" sz="1200" u="sng">
                <a:solidFill>
                  <a:srgbClr val="1155CC"/>
                </a:solidFill>
                <a:latin typeface="Times New Roman"/>
                <a:ea typeface="Times New Roman"/>
                <a:cs typeface="Times New Roman"/>
                <a:sym typeface="Times New Roman"/>
                <a:hlinkClick r:id="rId8">
                  <a:extLst>
                    <a:ext uri="{A12FA001-AC4F-418D-AE19-62706E023703}">
                      <ahyp:hlinkClr val="tx"/>
                    </a:ext>
                  </a:extLst>
                </a:hlinkClick>
              </a:rPr>
              <a:t>https://www.futek.com/applications/Valve-Torque-Testing</a:t>
            </a:r>
            <a:r>
              <a:rPr lang="en" sz="1200">
                <a:solidFill>
                  <a:schemeClr val="dk1"/>
                </a:solidFill>
                <a:latin typeface="Times New Roman"/>
                <a:ea typeface="Times New Roman"/>
                <a:cs typeface="Times New Roman"/>
                <a:sym typeface="Times New Roman"/>
              </a:rPr>
              <a:t>. Accessed 23 October 2023.</a:t>
            </a:r>
            <a:endParaRPr b="1" sz="1229">
              <a:solidFill>
                <a:schemeClr val="dk1"/>
              </a:solidFill>
              <a:latin typeface="Times New Roman"/>
              <a:ea typeface="Times New Roman"/>
              <a:cs typeface="Times New Roman"/>
              <a:sym typeface="Times New Roman"/>
            </a:endParaRPr>
          </a:p>
          <a:p>
            <a:pPr indent="-457200" lvl="0" marL="457200" rtl="0" algn="l">
              <a:lnSpc>
                <a:spcPct val="107916"/>
              </a:lnSpc>
              <a:spcBef>
                <a:spcPts val="0"/>
              </a:spcBef>
              <a:spcAft>
                <a:spcPts val="0"/>
              </a:spcAft>
              <a:buClr>
                <a:schemeClr val="dk1"/>
              </a:buClr>
              <a:buSzPct val="91666"/>
              <a:buFont typeface="Arial"/>
              <a:buNone/>
            </a:pPr>
            <a:r>
              <a:rPr lang="en" sz="1200">
                <a:solidFill>
                  <a:schemeClr val="dk1"/>
                </a:solidFill>
                <a:latin typeface="Times New Roman"/>
                <a:ea typeface="Times New Roman"/>
                <a:cs typeface="Times New Roman"/>
                <a:sym typeface="Times New Roman"/>
              </a:rPr>
              <a:t>“A Comprehensive Guide on Butterfly Valve Vs Ball Valve”. </a:t>
            </a:r>
            <a:r>
              <a:rPr i="1" lang="en" sz="1200">
                <a:solidFill>
                  <a:schemeClr val="dk1"/>
                </a:solidFill>
                <a:latin typeface="Times New Roman"/>
                <a:ea typeface="Times New Roman"/>
                <a:cs typeface="Times New Roman"/>
                <a:sym typeface="Times New Roman"/>
              </a:rPr>
              <a:t>Dombor Valve</a:t>
            </a:r>
            <a:r>
              <a:rPr lang="en" sz="1200">
                <a:solidFill>
                  <a:schemeClr val="dk1"/>
                </a:solidFill>
                <a:latin typeface="Times New Roman"/>
                <a:ea typeface="Times New Roman"/>
                <a:cs typeface="Times New Roman"/>
                <a:sym typeface="Times New Roman"/>
              </a:rPr>
              <a:t>, 2021, </a:t>
            </a:r>
            <a:r>
              <a:rPr lang="en" sz="1200" u="sng">
                <a:solidFill>
                  <a:srgbClr val="0000FF"/>
                </a:solidFill>
                <a:latin typeface="Times New Roman"/>
                <a:ea typeface="Times New Roman"/>
                <a:cs typeface="Times New Roman"/>
                <a:sym typeface="Times New Roman"/>
                <a:hlinkClick r:id="rId9">
                  <a:extLst>
                    <a:ext uri="{A12FA001-AC4F-418D-AE19-62706E023703}">
                      <ahyp:hlinkClr val="tx"/>
                    </a:ext>
                  </a:extLst>
                </a:hlinkClick>
              </a:rPr>
              <a:t>https://www.dombor.com/ball-valve-vs-butterfly-valve/</a:t>
            </a:r>
            <a:r>
              <a:rPr lang="en" sz="1200">
                <a:solidFill>
                  <a:schemeClr val="dk1"/>
                </a:solidFill>
                <a:latin typeface="Times New Roman"/>
                <a:ea typeface="Times New Roman"/>
                <a:cs typeface="Times New Roman"/>
                <a:sym typeface="Times New Roman"/>
              </a:rPr>
              <a:t>. Accessed 11 September 2023.</a:t>
            </a:r>
            <a:endParaRPr sz="1200">
              <a:solidFill>
                <a:schemeClr val="dk1"/>
              </a:solidFill>
              <a:latin typeface="Times New Roman"/>
              <a:ea typeface="Times New Roman"/>
              <a:cs typeface="Times New Roman"/>
              <a:sym typeface="Times New Roman"/>
            </a:endParaRPr>
          </a:p>
          <a:p>
            <a:pPr indent="-457200" lvl="0" marL="457200" rtl="0" algn="l">
              <a:lnSpc>
                <a:spcPct val="107916"/>
              </a:lnSpc>
              <a:spcBef>
                <a:spcPts val="800"/>
              </a:spcBef>
              <a:spcAft>
                <a:spcPts val="800"/>
              </a:spcAft>
              <a:buClr>
                <a:schemeClr val="dk1"/>
              </a:buClr>
              <a:buSzPct val="91666"/>
              <a:buFont typeface="Arial"/>
              <a:buNone/>
            </a:pPr>
            <a:r>
              <a:rPr lang="en" sz="1200">
                <a:solidFill>
                  <a:schemeClr val="dk1"/>
                </a:solidFill>
                <a:latin typeface="Times New Roman"/>
                <a:ea typeface="Times New Roman"/>
                <a:cs typeface="Times New Roman"/>
                <a:sym typeface="Times New Roman"/>
              </a:rPr>
              <a:t>“Rotary Potentiometer - 10k Ohm, Linear”. </a:t>
            </a:r>
            <a:r>
              <a:rPr i="1" lang="en" sz="1200">
                <a:solidFill>
                  <a:schemeClr val="dk1"/>
                </a:solidFill>
                <a:latin typeface="Times New Roman"/>
                <a:ea typeface="Times New Roman"/>
                <a:cs typeface="Times New Roman"/>
                <a:sym typeface="Times New Roman"/>
              </a:rPr>
              <a:t>Osoyoo</a:t>
            </a:r>
            <a:r>
              <a:rPr lang="en" sz="1200">
                <a:solidFill>
                  <a:schemeClr val="dk1"/>
                </a:solidFill>
                <a:latin typeface="Times New Roman"/>
                <a:ea typeface="Times New Roman"/>
                <a:cs typeface="Times New Roman"/>
                <a:sym typeface="Times New Roman"/>
              </a:rPr>
              <a:t>, May 7, 2015, </a:t>
            </a:r>
            <a:r>
              <a:rPr lang="en" sz="1200" u="sng">
                <a:solidFill>
                  <a:srgbClr val="1155CC"/>
                </a:solidFill>
                <a:latin typeface="Times New Roman"/>
                <a:ea typeface="Times New Roman"/>
                <a:cs typeface="Times New Roman"/>
                <a:sym typeface="Times New Roman"/>
                <a:hlinkClick r:id="rId10">
                  <a:extLst>
                    <a:ext uri="{A12FA001-AC4F-418D-AE19-62706E023703}">
                      <ahyp:hlinkClr val="tx"/>
                    </a:ext>
                  </a:extLst>
                </a:hlinkClick>
              </a:rPr>
              <a:t>https://osoyoo.com/2017/05/07/rotary-potentiometer-10k-ohm-linear/</a:t>
            </a:r>
            <a:r>
              <a:rPr lang="en" sz="1200">
                <a:solidFill>
                  <a:schemeClr val="dk1"/>
                </a:solidFill>
                <a:latin typeface="Times New Roman"/>
                <a:ea typeface="Times New Roman"/>
                <a:cs typeface="Times New Roman"/>
                <a:sym typeface="Times New Roman"/>
              </a:rPr>
              <a:t>. Accessed 29 October 2023.</a:t>
            </a:r>
            <a:endParaRPr/>
          </a:p>
        </p:txBody>
      </p:sp>
      <p:sp>
        <p:nvSpPr>
          <p:cNvPr id="372" name="Google Shape;372;p45"/>
          <p:cNvSpPr txBox="1"/>
          <p:nvPr>
            <p:ph idx="12" type="sldNum"/>
          </p:nvPr>
        </p:nvSpPr>
        <p:spPr>
          <a:xfrm>
            <a:off x="6553200" y="4767265"/>
            <a:ext cx="21336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14"/>
          <p:cNvSpPr txBox="1"/>
          <p:nvPr>
            <p:ph type="title"/>
          </p:nvPr>
        </p:nvSpPr>
        <p:spPr>
          <a:xfrm>
            <a:off x="482600" y="76201"/>
            <a:ext cx="5765700" cy="8574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Problem</a:t>
            </a:r>
            <a:endParaRPr/>
          </a:p>
        </p:txBody>
      </p:sp>
      <p:pic>
        <p:nvPicPr>
          <p:cNvPr id="106" name="Google Shape;106;p14"/>
          <p:cNvPicPr preferRelativeResize="0"/>
          <p:nvPr/>
        </p:nvPicPr>
        <p:blipFill>
          <a:blip r:embed="rId3">
            <a:alphaModFix/>
          </a:blip>
          <a:stretch>
            <a:fillRect/>
          </a:stretch>
        </p:blipFill>
        <p:spPr>
          <a:xfrm>
            <a:off x="0" y="933598"/>
            <a:ext cx="3262224" cy="2605175"/>
          </a:xfrm>
          <a:prstGeom prst="rect">
            <a:avLst/>
          </a:prstGeom>
          <a:noFill/>
          <a:ln>
            <a:noFill/>
          </a:ln>
        </p:spPr>
      </p:pic>
      <p:pic>
        <p:nvPicPr>
          <p:cNvPr id="107" name="Google Shape;107;p14"/>
          <p:cNvPicPr preferRelativeResize="0"/>
          <p:nvPr/>
        </p:nvPicPr>
        <p:blipFill>
          <a:blip r:embed="rId4">
            <a:alphaModFix/>
          </a:blip>
          <a:stretch>
            <a:fillRect/>
          </a:stretch>
        </p:blipFill>
        <p:spPr>
          <a:xfrm>
            <a:off x="5766825" y="933599"/>
            <a:ext cx="3377175" cy="2436525"/>
          </a:xfrm>
          <a:prstGeom prst="rect">
            <a:avLst/>
          </a:prstGeom>
          <a:noFill/>
          <a:ln>
            <a:noFill/>
          </a:ln>
        </p:spPr>
      </p:pic>
      <p:pic>
        <p:nvPicPr>
          <p:cNvPr id="108" name="Google Shape;108;p14"/>
          <p:cNvPicPr preferRelativeResize="0"/>
          <p:nvPr/>
        </p:nvPicPr>
        <p:blipFill>
          <a:blip r:embed="rId5">
            <a:alphaModFix/>
          </a:blip>
          <a:stretch>
            <a:fillRect/>
          </a:stretch>
        </p:blipFill>
        <p:spPr>
          <a:xfrm>
            <a:off x="3304850" y="2920650"/>
            <a:ext cx="2419350" cy="2095500"/>
          </a:xfrm>
          <a:prstGeom prst="rect">
            <a:avLst/>
          </a:prstGeom>
          <a:noFill/>
          <a:ln>
            <a:noFill/>
          </a:ln>
        </p:spPr>
      </p:pic>
      <p:sp>
        <p:nvSpPr>
          <p:cNvPr id="109" name="Google Shape;109;p14"/>
          <p:cNvSpPr txBox="1"/>
          <p:nvPr>
            <p:ph idx="12" type="sldNum"/>
          </p:nvPr>
        </p:nvSpPr>
        <p:spPr>
          <a:xfrm>
            <a:off x="6553200" y="4767265"/>
            <a:ext cx="21336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15"/>
          <p:cNvSpPr txBox="1"/>
          <p:nvPr>
            <p:ph type="title"/>
          </p:nvPr>
        </p:nvSpPr>
        <p:spPr>
          <a:xfrm>
            <a:off x="482600" y="76201"/>
            <a:ext cx="5765700" cy="8574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Customer</a:t>
            </a:r>
            <a:r>
              <a:rPr lang="en"/>
              <a:t> Needs</a:t>
            </a:r>
            <a:endParaRPr/>
          </a:p>
        </p:txBody>
      </p:sp>
      <p:sp>
        <p:nvSpPr>
          <p:cNvPr id="115" name="Google Shape;115;p15"/>
          <p:cNvSpPr txBox="1"/>
          <p:nvPr>
            <p:ph idx="1" type="body"/>
          </p:nvPr>
        </p:nvSpPr>
        <p:spPr>
          <a:xfrm>
            <a:off x="294250" y="1109125"/>
            <a:ext cx="3606900" cy="3485400"/>
          </a:xfrm>
          <a:prstGeom prst="rect">
            <a:avLst/>
          </a:prstGeom>
        </p:spPr>
        <p:txBody>
          <a:bodyPr anchorCtr="0" anchor="t" bIns="34275" lIns="68575" spcFirstLastPara="1" rIns="68575" wrap="square" tIns="34275">
            <a:normAutofit/>
          </a:bodyPr>
          <a:lstStyle/>
          <a:p>
            <a:pPr indent="-381000" lvl="0" marL="457200" rtl="0" algn="l">
              <a:spcBef>
                <a:spcPts val="500"/>
              </a:spcBef>
              <a:spcAft>
                <a:spcPts val="0"/>
              </a:spcAft>
              <a:buSzPts val="2400"/>
              <a:buChar char="●"/>
            </a:pPr>
            <a:r>
              <a:rPr lang="en"/>
              <a:t>Customer Needs Table </a:t>
            </a:r>
            <a:endParaRPr/>
          </a:p>
          <a:p>
            <a:pPr indent="-381000" lvl="0" marL="457200" rtl="0" algn="l">
              <a:spcBef>
                <a:spcPts val="0"/>
              </a:spcBef>
              <a:spcAft>
                <a:spcPts val="0"/>
              </a:spcAft>
              <a:buSzPts val="2400"/>
              <a:buChar char="●"/>
            </a:pPr>
            <a:r>
              <a:rPr lang="en"/>
              <a:t>1 = Most Important,    4 = Least Important</a:t>
            </a:r>
            <a:endParaRPr/>
          </a:p>
          <a:p>
            <a:pPr indent="-381000" lvl="0" marL="457200" rtl="0" algn="l">
              <a:spcBef>
                <a:spcPts val="0"/>
              </a:spcBef>
              <a:spcAft>
                <a:spcPts val="0"/>
              </a:spcAft>
              <a:buSzPts val="2400"/>
              <a:buChar char="●"/>
            </a:pPr>
            <a:r>
              <a:rPr lang="en"/>
              <a:t>A solution for valve </a:t>
            </a:r>
            <a:r>
              <a:rPr lang="en"/>
              <a:t>leakage is no longer being explored</a:t>
            </a:r>
            <a:endParaRPr/>
          </a:p>
        </p:txBody>
      </p:sp>
      <p:pic>
        <p:nvPicPr>
          <p:cNvPr id="116" name="Google Shape;116;p15"/>
          <p:cNvPicPr preferRelativeResize="0"/>
          <p:nvPr/>
        </p:nvPicPr>
        <p:blipFill>
          <a:blip r:embed="rId3">
            <a:alphaModFix/>
          </a:blip>
          <a:stretch>
            <a:fillRect/>
          </a:stretch>
        </p:blipFill>
        <p:spPr>
          <a:xfrm>
            <a:off x="3772836" y="1148963"/>
            <a:ext cx="5317272" cy="3405725"/>
          </a:xfrm>
          <a:prstGeom prst="rect">
            <a:avLst/>
          </a:prstGeom>
          <a:noFill/>
          <a:ln>
            <a:noFill/>
          </a:ln>
        </p:spPr>
      </p:pic>
      <p:sp>
        <p:nvSpPr>
          <p:cNvPr id="117" name="Google Shape;117;p15"/>
          <p:cNvSpPr txBox="1"/>
          <p:nvPr>
            <p:ph idx="12" type="sldNum"/>
          </p:nvPr>
        </p:nvSpPr>
        <p:spPr>
          <a:xfrm>
            <a:off x="6553200" y="4767265"/>
            <a:ext cx="21336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16"/>
          <p:cNvSpPr txBox="1"/>
          <p:nvPr>
            <p:ph type="title"/>
          </p:nvPr>
        </p:nvSpPr>
        <p:spPr>
          <a:xfrm>
            <a:off x="482600" y="76201"/>
            <a:ext cx="5765700" cy="8574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Clr>
                <a:schemeClr val="dk1"/>
              </a:buClr>
              <a:buSzPts val="1100"/>
              <a:buFont typeface="Arial"/>
              <a:buNone/>
            </a:pPr>
            <a:r>
              <a:rPr lang="en" sz="3000"/>
              <a:t>Design Requirements - HOQ</a:t>
            </a:r>
            <a:endParaRPr sz="3000"/>
          </a:p>
        </p:txBody>
      </p:sp>
      <p:sp>
        <p:nvSpPr>
          <p:cNvPr id="123" name="Google Shape;123;p16"/>
          <p:cNvSpPr txBox="1"/>
          <p:nvPr>
            <p:ph idx="1" type="body"/>
          </p:nvPr>
        </p:nvSpPr>
        <p:spPr>
          <a:xfrm>
            <a:off x="457200" y="1109125"/>
            <a:ext cx="4517100" cy="3485400"/>
          </a:xfrm>
          <a:prstGeom prst="rect">
            <a:avLst/>
          </a:prstGeom>
        </p:spPr>
        <p:txBody>
          <a:bodyPr anchorCtr="0" anchor="t" bIns="34275" lIns="68575" spcFirstLastPara="1" rIns="68575" wrap="square" tIns="34275">
            <a:normAutofit lnSpcReduction="10000"/>
          </a:bodyPr>
          <a:lstStyle/>
          <a:p>
            <a:pPr indent="-342900" lvl="0" marL="457200" rtl="0" algn="l">
              <a:spcBef>
                <a:spcPts val="500"/>
              </a:spcBef>
              <a:spcAft>
                <a:spcPts val="0"/>
              </a:spcAft>
              <a:buSzPts val="1800"/>
              <a:buChar char="●"/>
            </a:pPr>
            <a:r>
              <a:rPr lang="en" sz="1800"/>
              <a:t>Top 3 metrics: valve position accuracy, </a:t>
            </a:r>
            <a:r>
              <a:rPr lang="en" sz="1800"/>
              <a:t>torque</a:t>
            </a:r>
            <a:r>
              <a:rPr lang="en" sz="1800"/>
              <a:t> accuracy, and location of sensors</a:t>
            </a:r>
            <a:endParaRPr sz="1800"/>
          </a:p>
          <a:p>
            <a:pPr indent="-342900" lvl="0" marL="457200" rtl="0" algn="l">
              <a:spcBef>
                <a:spcPts val="1000"/>
              </a:spcBef>
              <a:spcAft>
                <a:spcPts val="0"/>
              </a:spcAft>
              <a:buSzPts val="1800"/>
              <a:buChar char="●"/>
            </a:pPr>
            <a:r>
              <a:rPr lang="en" sz="1800"/>
              <a:t>Least important metrics: Weight of sensors, number of wires, and power consumption</a:t>
            </a:r>
            <a:endParaRPr sz="1800"/>
          </a:p>
          <a:p>
            <a:pPr indent="-342900" lvl="0" marL="457200" rtl="0" algn="l">
              <a:spcBef>
                <a:spcPts val="1000"/>
              </a:spcBef>
              <a:spcAft>
                <a:spcPts val="0"/>
              </a:spcAft>
              <a:buSzPts val="1800"/>
              <a:buChar char="●"/>
            </a:pPr>
            <a:r>
              <a:rPr lang="en" sz="1800"/>
              <a:t>Design needs to be compact due to the relationship between ease of </a:t>
            </a:r>
            <a:r>
              <a:rPr lang="en" sz="1800"/>
              <a:t>implementation</a:t>
            </a:r>
            <a:r>
              <a:rPr lang="en" sz="1800"/>
              <a:t> and weight size and number of sensors</a:t>
            </a:r>
            <a:endParaRPr sz="1800"/>
          </a:p>
          <a:p>
            <a:pPr indent="-342900" lvl="0" marL="457200" rtl="0" algn="l">
              <a:spcBef>
                <a:spcPts val="1000"/>
              </a:spcBef>
              <a:spcAft>
                <a:spcPts val="0"/>
              </a:spcAft>
              <a:buSzPts val="1800"/>
              <a:buChar char="●"/>
            </a:pPr>
            <a:r>
              <a:rPr lang="en" sz="1800"/>
              <a:t>Balance accuracy and power consumption.</a:t>
            </a:r>
            <a:endParaRPr sz="1800"/>
          </a:p>
        </p:txBody>
      </p:sp>
      <p:pic>
        <p:nvPicPr>
          <p:cNvPr id="124" name="Google Shape;124;p16"/>
          <p:cNvPicPr preferRelativeResize="0"/>
          <p:nvPr/>
        </p:nvPicPr>
        <p:blipFill>
          <a:blip r:embed="rId3">
            <a:alphaModFix/>
          </a:blip>
          <a:stretch>
            <a:fillRect/>
          </a:stretch>
        </p:blipFill>
        <p:spPr>
          <a:xfrm>
            <a:off x="5353425" y="1109125"/>
            <a:ext cx="3333375" cy="3669925"/>
          </a:xfrm>
          <a:prstGeom prst="rect">
            <a:avLst/>
          </a:prstGeom>
          <a:noFill/>
          <a:ln>
            <a:noFill/>
          </a:ln>
        </p:spPr>
      </p:pic>
      <p:sp>
        <p:nvSpPr>
          <p:cNvPr id="125" name="Google Shape;125;p16"/>
          <p:cNvSpPr txBox="1"/>
          <p:nvPr>
            <p:ph idx="12" type="sldNum"/>
          </p:nvPr>
        </p:nvSpPr>
        <p:spPr>
          <a:xfrm>
            <a:off x="6553200" y="4767265"/>
            <a:ext cx="21336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17"/>
          <p:cNvSpPr txBox="1"/>
          <p:nvPr>
            <p:ph type="title"/>
          </p:nvPr>
        </p:nvSpPr>
        <p:spPr>
          <a:xfrm>
            <a:off x="482600" y="76201"/>
            <a:ext cx="5765700" cy="8574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Clr>
                <a:schemeClr val="dk1"/>
              </a:buClr>
              <a:buSzPts val="1100"/>
              <a:buFont typeface="Arial"/>
              <a:buNone/>
            </a:pPr>
            <a:r>
              <a:rPr lang="en" sz="2400"/>
              <a:t>Design Requirements - Codes and Ethics</a:t>
            </a:r>
            <a:endParaRPr/>
          </a:p>
        </p:txBody>
      </p:sp>
      <p:sp>
        <p:nvSpPr>
          <p:cNvPr id="131" name="Google Shape;131;p17"/>
          <p:cNvSpPr txBox="1"/>
          <p:nvPr>
            <p:ph idx="1" type="body"/>
          </p:nvPr>
        </p:nvSpPr>
        <p:spPr>
          <a:xfrm>
            <a:off x="457200" y="1109125"/>
            <a:ext cx="3927300" cy="3485400"/>
          </a:xfrm>
          <a:prstGeom prst="rect">
            <a:avLst/>
          </a:prstGeom>
        </p:spPr>
        <p:txBody>
          <a:bodyPr anchorCtr="0" anchor="t" bIns="34275" lIns="68575" spcFirstLastPara="1" rIns="68575" wrap="square" tIns="34275">
            <a:normAutofit/>
          </a:bodyPr>
          <a:lstStyle/>
          <a:p>
            <a:pPr indent="-342900" lvl="0" marL="457200" rtl="0" algn="l">
              <a:spcBef>
                <a:spcPts val="500"/>
              </a:spcBef>
              <a:spcAft>
                <a:spcPts val="0"/>
              </a:spcAft>
              <a:buSzPts val="1800"/>
              <a:buChar char="●"/>
            </a:pPr>
            <a:r>
              <a:rPr lang="en" sz="1800"/>
              <a:t>Design cannot </a:t>
            </a:r>
            <a:r>
              <a:rPr lang="en" sz="1800"/>
              <a:t>compromise</a:t>
            </a:r>
            <a:r>
              <a:rPr lang="en" sz="1800"/>
              <a:t> the valve meeting codes and standards.</a:t>
            </a:r>
            <a:endParaRPr sz="1800"/>
          </a:p>
          <a:p>
            <a:pPr indent="-342900" lvl="0" marL="457200" rtl="0" algn="l">
              <a:spcBef>
                <a:spcPts val="1000"/>
              </a:spcBef>
              <a:spcAft>
                <a:spcPts val="0"/>
              </a:spcAft>
              <a:buSzPts val="1800"/>
              <a:buChar char="●"/>
            </a:pPr>
            <a:r>
              <a:rPr lang="en" sz="1800"/>
              <a:t>Chose </a:t>
            </a:r>
            <a:r>
              <a:rPr lang="en" sz="1800"/>
              <a:t>hazardous</a:t>
            </a:r>
            <a:r>
              <a:rPr lang="en" sz="1800"/>
              <a:t> fluids code </a:t>
            </a:r>
            <a:r>
              <a:rPr lang="en" sz="1800"/>
              <a:t>because</a:t>
            </a:r>
            <a:r>
              <a:rPr lang="en" sz="1800"/>
              <a:t> it has stricter requirements</a:t>
            </a:r>
            <a:endParaRPr sz="1800"/>
          </a:p>
          <a:p>
            <a:pPr indent="-342900" lvl="0" marL="457200" rtl="0" algn="l">
              <a:spcBef>
                <a:spcPts val="1000"/>
              </a:spcBef>
              <a:spcAft>
                <a:spcPts val="0"/>
              </a:spcAft>
              <a:buSzPts val="1800"/>
              <a:buChar char="●"/>
            </a:pPr>
            <a:r>
              <a:rPr lang="en" sz="1800"/>
              <a:t>To meet items b and c design </a:t>
            </a:r>
            <a:r>
              <a:rPr lang="en" sz="1800"/>
              <a:t>requirement</a:t>
            </a:r>
            <a:r>
              <a:rPr lang="en" sz="1800"/>
              <a:t> of cannot be in contact with the fluid.</a:t>
            </a:r>
            <a:endParaRPr sz="1800"/>
          </a:p>
          <a:p>
            <a:pPr indent="0" lvl="0" marL="0" rtl="0" algn="l">
              <a:spcBef>
                <a:spcPts val="1000"/>
              </a:spcBef>
              <a:spcAft>
                <a:spcPts val="0"/>
              </a:spcAft>
              <a:buNone/>
            </a:pPr>
            <a:r>
              <a:t/>
            </a:r>
            <a:endParaRPr sz="1800"/>
          </a:p>
        </p:txBody>
      </p:sp>
      <p:sp>
        <p:nvSpPr>
          <p:cNvPr id="132" name="Google Shape;132;p17"/>
          <p:cNvSpPr txBox="1"/>
          <p:nvPr/>
        </p:nvSpPr>
        <p:spPr>
          <a:xfrm>
            <a:off x="4785775" y="1165025"/>
            <a:ext cx="3949500" cy="31308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304800" lvl="0" marL="457200" rtl="0" algn="just">
              <a:lnSpc>
                <a:spcPct val="115000"/>
              </a:lnSpc>
              <a:spcBef>
                <a:spcPts val="0"/>
              </a:spcBef>
              <a:spcAft>
                <a:spcPts val="0"/>
              </a:spcAft>
              <a:buClr>
                <a:srgbClr val="333333"/>
              </a:buClr>
              <a:buSzPts val="1200"/>
              <a:buFont typeface="Times New Roman"/>
              <a:buAutoNum type="alphaLcPeriod"/>
            </a:pPr>
            <a:r>
              <a:rPr lang="en" sz="1200">
                <a:solidFill>
                  <a:srgbClr val="333333"/>
                </a:solidFill>
                <a:latin typeface="Times New Roman"/>
                <a:ea typeface="Times New Roman"/>
                <a:cs typeface="Times New Roman"/>
                <a:sym typeface="Times New Roman"/>
              </a:rPr>
              <a:t>The valve must be of a sound engineering design.</a:t>
            </a:r>
            <a:endParaRPr sz="1200">
              <a:solidFill>
                <a:srgbClr val="333333"/>
              </a:solidFill>
              <a:latin typeface="Times New Roman"/>
              <a:ea typeface="Times New Roman"/>
              <a:cs typeface="Times New Roman"/>
              <a:sym typeface="Times New Roman"/>
            </a:endParaRPr>
          </a:p>
          <a:p>
            <a:pPr indent="-304800" lvl="0" marL="457200" rtl="0" algn="just">
              <a:lnSpc>
                <a:spcPct val="115000"/>
              </a:lnSpc>
              <a:spcBef>
                <a:spcPts val="0"/>
              </a:spcBef>
              <a:spcAft>
                <a:spcPts val="0"/>
              </a:spcAft>
              <a:buClr>
                <a:srgbClr val="333333"/>
              </a:buClr>
              <a:buSzPts val="1200"/>
              <a:buFont typeface="Times New Roman"/>
              <a:buAutoNum type="alphaLcPeriod"/>
            </a:pPr>
            <a:r>
              <a:rPr lang="en" sz="1200">
                <a:solidFill>
                  <a:srgbClr val="333333"/>
                </a:solidFill>
                <a:latin typeface="Times New Roman"/>
                <a:ea typeface="Times New Roman"/>
                <a:cs typeface="Times New Roman"/>
                <a:sym typeface="Times New Roman"/>
              </a:rPr>
              <a:t>Materials subject to the internal pressure of the pipeline system, including welded and flanged ends, must be compatible with the pipe or fittings to which the valve is attached.</a:t>
            </a:r>
            <a:endParaRPr sz="1200">
              <a:solidFill>
                <a:srgbClr val="333333"/>
              </a:solidFill>
              <a:latin typeface="Times New Roman"/>
              <a:ea typeface="Times New Roman"/>
              <a:cs typeface="Times New Roman"/>
              <a:sym typeface="Times New Roman"/>
            </a:endParaRPr>
          </a:p>
          <a:p>
            <a:pPr indent="-304800" lvl="0" marL="457200" rtl="0" algn="just">
              <a:lnSpc>
                <a:spcPct val="115000"/>
              </a:lnSpc>
              <a:spcBef>
                <a:spcPts val="0"/>
              </a:spcBef>
              <a:spcAft>
                <a:spcPts val="0"/>
              </a:spcAft>
              <a:buClr>
                <a:srgbClr val="333333"/>
              </a:buClr>
              <a:buSzPts val="1200"/>
              <a:buFont typeface="Times New Roman"/>
              <a:buAutoNum type="alphaLcPeriod"/>
            </a:pPr>
            <a:r>
              <a:rPr lang="en" sz="1200">
                <a:solidFill>
                  <a:srgbClr val="333333"/>
                </a:solidFill>
                <a:latin typeface="Times New Roman"/>
                <a:ea typeface="Times New Roman"/>
                <a:cs typeface="Times New Roman"/>
                <a:sym typeface="Times New Roman"/>
              </a:rPr>
              <a:t>Each part of the valve that will be in contact with the carbon dioxide or hazardous liquid stream must be made of materials that are compatible with carbon dioxide or each hazardous liquid that it is anticipated will flow through the pipeline system.</a:t>
            </a:r>
            <a:endParaRPr sz="1200">
              <a:solidFill>
                <a:srgbClr val="333333"/>
              </a:solidFill>
              <a:latin typeface="Times New Roman"/>
              <a:ea typeface="Times New Roman"/>
              <a:cs typeface="Times New Roman"/>
              <a:sym typeface="Times New Roman"/>
            </a:endParaRPr>
          </a:p>
          <a:p>
            <a:pPr indent="-304800" lvl="0" marL="457200" rtl="0" algn="just">
              <a:lnSpc>
                <a:spcPct val="115000"/>
              </a:lnSpc>
              <a:spcBef>
                <a:spcPts val="0"/>
              </a:spcBef>
              <a:spcAft>
                <a:spcPts val="0"/>
              </a:spcAft>
              <a:buClr>
                <a:srgbClr val="333333"/>
              </a:buClr>
              <a:buSzPts val="1200"/>
              <a:buFont typeface="Times New Roman"/>
              <a:buAutoNum type="alphaLcPeriod"/>
            </a:pPr>
            <a:r>
              <a:rPr lang="en" sz="1200">
                <a:solidFill>
                  <a:srgbClr val="333333"/>
                </a:solidFill>
                <a:latin typeface="Times New Roman"/>
                <a:ea typeface="Times New Roman"/>
                <a:cs typeface="Times New Roman"/>
                <a:sym typeface="Times New Roman"/>
              </a:rPr>
              <a:t>Each valve must be both hydrostatically shell tested and hydrostatically seat tested without leakage to at least the requirements set forth in section 11 of API Standard 6D (incorporated by reference, see §195.3).</a:t>
            </a:r>
            <a:endParaRPr>
              <a:latin typeface="Calibri"/>
              <a:ea typeface="Calibri"/>
              <a:cs typeface="Calibri"/>
              <a:sym typeface="Calibri"/>
            </a:endParaRPr>
          </a:p>
        </p:txBody>
      </p:sp>
      <p:sp>
        <p:nvSpPr>
          <p:cNvPr id="133" name="Google Shape;133;p17"/>
          <p:cNvSpPr txBox="1"/>
          <p:nvPr/>
        </p:nvSpPr>
        <p:spPr>
          <a:xfrm>
            <a:off x="4785925" y="4239500"/>
            <a:ext cx="3949500" cy="5817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Clr>
                <a:schemeClr val="dk1"/>
              </a:buClr>
              <a:buSzPts val="1100"/>
              <a:buFont typeface="Arial"/>
              <a:buNone/>
            </a:pPr>
            <a:r>
              <a:rPr lang="en" sz="1200">
                <a:solidFill>
                  <a:srgbClr val="333333"/>
                </a:solidFill>
                <a:highlight>
                  <a:srgbClr val="FFFFFF"/>
                </a:highlight>
                <a:latin typeface="Times New Roman"/>
                <a:ea typeface="Times New Roman"/>
                <a:cs typeface="Times New Roman"/>
                <a:sym typeface="Times New Roman"/>
              </a:rPr>
              <a:t>Transportation of Natural and Other Gas by Pipeline, section 49, CFR 192.145</a:t>
            </a:r>
            <a:endParaRPr sz="1000"/>
          </a:p>
        </p:txBody>
      </p:sp>
      <p:sp>
        <p:nvSpPr>
          <p:cNvPr id="134" name="Google Shape;134;p17"/>
          <p:cNvSpPr txBox="1"/>
          <p:nvPr>
            <p:ph idx="12" type="sldNum"/>
          </p:nvPr>
        </p:nvSpPr>
        <p:spPr>
          <a:xfrm>
            <a:off x="6553200" y="4767265"/>
            <a:ext cx="21336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18"/>
          <p:cNvSpPr txBox="1"/>
          <p:nvPr>
            <p:ph type="title"/>
          </p:nvPr>
        </p:nvSpPr>
        <p:spPr>
          <a:xfrm>
            <a:off x="482600" y="76201"/>
            <a:ext cx="5765700" cy="8574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Requirements Checklist </a:t>
            </a:r>
            <a:endParaRPr/>
          </a:p>
        </p:txBody>
      </p:sp>
      <p:graphicFrame>
        <p:nvGraphicFramePr>
          <p:cNvPr id="140" name="Google Shape;140;p18"/>
          <p:cNvGraphicFramePr/>
          <p:nvPr/>
        </p:nvGraphicFramePr>
        <p:xfrm>
          <a:off x="1466850" y="1177250"/>
          <a:ext cx="3000000" cy="3000000"/>
        </p:xfrm>
        <a:graphic>
          <a:graphicData uri="http://schemas.openxmlformats.org/drawingml/2006/table">
            <a:tbl>
              <a:tblPr>
                <a:noFill/>
                <a:tableStyleId>{DB7E53EB-A604-49DD-8625-2D7F69B510B6}</a:tableStyleId>
              </a:tblPr>
              <a:tblGrid>
                <a:gridCol w="952500"/>
                <a:gridCol w="5257800"/>
              </a:tblGrid>
              <a:tr h="219075">
                <a:tc>
                  <a:txBody>
                    <a:bodyPr/>
                    <a:lstStyle/>
                    <a:p>
                      <a:pPr indent="0" lvl="0" marL="0" rtl="0" algn="l">
                        <a:lnSpc>
                          <a:spcPct val="115000"/>
                        </a:lnSpc>
                        <a:spcBef>
                          <a:spcPts val="0"/>
                        </a:spcBef>
                        <a:spcAft>
                          <a:spcPts val="0"/>
                        </a:spcAft>
                        <a:buNone/>
                      </a:pPr>
                      <a:r>
                        <a:rPr b="1" lang="en" sz="1200">
                          <a:latin typeface="Times New Roman"/>
                          <a:ea typeface="Times New Roman"/>
                          <a:cs typeface="Times New Roman"/>
                          <a:sym typeface="Times New Roman"/>
                        </a:rPr>
                        <a:t>Category</a:t>
                      </a:r>
                      <a:endParaRPr b="1" sz="1200">
                        <a:latin typeface="Times New Roman"/>
                        <a:ea typeface="Times New Roman"/>
                        <a:cs typeface="Times New Roman"/>
                        <a:sym typeface="Times New Roman"/>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A4C2F4"/>
                    </a:solidFill>
                  </a:tcPr>
                </a:tc>
                <a:tc>
                  <a:txBody>
                    <a:bodyPr/>
                    <a:lstStyle/>
                    <a:p>
                      <a:pPr indent="0" lvl="0" marL="0" rtl="0" algn="l">
                        <a:lnSpc>
                          <a:spcPct val="115000"/>
                        </a:lnSpc>
                        <a:spcBef>
                          <a:spcPts val="0"/>
                        </a:spcBef>
                        <a:spcAft>
                          <a:spcPts val="0"/>
                        </a:spcAft>
                        <a:buNone/>
                      </a:pPr>
                      <a:r>
                        <a:rPr b="1" lang="en" sz="1200">
                          <a:latin typeface="Times New Roman"/>
                          <a:ea typeface="Times New Roman"/>
                          <a:cs typeface="Times New Roman"/>
                          <a:sym typeface="Times New Roman"/>
                        </a:rPr>
                        <a:t>Requirements</a:t>
                      </a:r>
                      <a:endParaRPr b="1" sz="1200">
                        <a:latin typeface="Times New Roman"/>
                        <a:ea typeface="Times New Roman"/>
                        <a:cs typeface="Times New Roman"/>
                        <a:sym typeface="Times New Roman"/>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A4C2F4"/>
                    </a:solidFill>
                  </a:tcPr>
                </a:tc>
              </a:tr>
              <a:tr h="352425">
                <a:tc>
                  <a:txBody>
                    <a:bodyPr/>
                    <a:lstStyle/>
                    <a:p>
                      <a:pPr indent="0" lvl="0" marL="0" rtl="0" algn="l">
                        <a:lnSpc>
                          <a:spcPct val="115000"/>
                        </a:lnSpc>
                        <a:spcBef>
                          <a:spcPts val="0"/>
                        </a:spcBef>
                        <a:spcAft>
                          <a:spcPts val="0"/>
                        </a:spcAft>
                        <a:buNone/>
                      </a:pPr>
                      <a:r>
                        <a:rPr lang="en" sz="1000">
                          <a:latin typeface="Times New Roman"/>
                          <a:ea typeface="Times New Roman"/>
                          <a:cs typeface="Times New Roman"/>
                          <a:sym typeface="Times New Roman"/>
                        </a:rPr>
                        <a:t>Geometry</a:t>
                      </a:r>
                      <a:endParaRPr sz="1000">
                        <a:latin typeface="Times New Roman"/>
                        <a:ea typeface="Times New Roman"/>
                        <a:cs typeface="Times New Roman"/>
                        <a:sym typeface="Times New Roman"/>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Times New Roman"/>
                          <a:ea typeface="Times New Roman"/>
                          <a:cs typeface="Times New Roman"/>
                          <a:sym typeface="Times New Roman"/>
                        </a:rPr>
                        <a:t>Size of sensor must be smaller than 5in^2 to be embedded; One sensor solution for each deliverable; location either inside the valve casing, stem, or actuator casing</a:t>
                      </a:r>
                      <a:endParaRPr sz="1000">
                        <a:latin typeface="Times New Roman"/>
                        <a:ea typeface="Times New Roman"/>
                        <a:cs typeface="Times New Roman"/>
                        <a:sym typeface="Times New Roman"/>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00025">
                <a:tc>
                  <a:txBody>
                    <a:bodyPr/>
                    <a:lstStyle/>
                    <a:p>
                      <a:pPr indent="0" lvl="0" marL="0" rtl="0" algn="l">
                        <a:lnSpc>
                          <a:spcPct val="115000"/>
                        </a:lnSpc>
                        <a:spcBef>
                          <a:spcPts val="0"/>
                        </a:spcBef>
                        <a:spcAft>
                          <a:spcPts val="0"/>
                        </a:spcAft>
                        <a:buNone/>
                      </a:pPr>
                      <a:r>
                        <a:rPr lang="en" sz="1000">
                          <a:latin typeface="Times New Roman"/>
                          <a:ea typeface="Times New Roman"/>
                          <a:cs typeface="Times New Roman"/>
                          <a:sym typeface="Times New Roman"/>
                        </a:rPr>
                        <a:t>Kinematics</a:t>
                      </a:r>
                      <a:endParaRPr sz="1000">
                        <a:latin typeface="Times New Roman"/>
                        <a:ea typeface="Times New Roman"/>
                        <a:cs typeface="Times New Roman"/>
                        <a:sym typeface="Times New Roman"/>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Times New Roman"/>
                          <a:ea typeface="Times New Roman"/>
                          <a:cs typeface="Times New Roman"/>
                          <a:sym typeface="Times New Roman"/>
                        </a:rPr>
                        <a:t>Measure rotational motion, find velocity and acceleration of the actuator</a:t>
                      </a:r>
                      <a:endParaRPr sz="1000">
                        <a:latin typeface="Times New Roman"/>
                        <a:ea typeface="Times New Roman"/>
                        <a:cs typeface="Times New Roman"/>
                        <a:sym typeface="Times New Roman"/>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52425">
                <a:tc>
                  <a:txBody>
                    <a:bodyPr/>
                    <a:lstStyle/>
                    <a:p>
                      <a:pPr indent="0" lvl="0" marL="0" rtl="0" algn="l">
                        <a:lnSpc>
                          <a:spcPct val="115000"/>
                        </a:lnSpc>
                        <a:spcBef>
                          <a:spcPts val="0"/>
                        </a:spcBef>
                        <a:spcAft>
                          <a:spcPts val="0"/>
                        </a:spcAft>
                        <a:buNone/>
                      </a:pPr>
                      <a:r>
                        <a:rPr lang="en" sz="1000">
                          <a:latin typeface="Times New Roman"/>
                          <a:ea typeface="Times New Roman"/>
                          <a:cs typeface="Times New Roman"/>
                          <a:sym typeface="Times New Roman"/>
                        </a:rPr>
                        <a:t>Forces</a:t>
                      </a:r>
                      <a:endParaRPr sz="1000">
                        <a:latin typeface="Times New Roman"/>
                        <a:ea typeface="Times New Roman"/>
                        <a:cs typeface="Times New Roman"/>
                        <a:sym typeface="Times New Roman"/>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Times New Roman"/>
                          <a:ea typeface="Times New Roman"/>
                          <a:cs typeface="Times New Roman"/>
                          <a:sym typeface="Times New Roman"/>
                        </a:rPr>
                        <a:t>Withstand maximum force of the actuator, about 150 lbs; if using dynamics, must find moment of inertia for the ball and stem system; account for deformation</a:t>
                      </a:r>
                      <a:endParaRPr sz="1000">
                        <a:latin typeface="Times New Roman"/>
                        <a:ea typeface="Times New Roman"/>
                        <a:cs typeface="Times New Roman"/>
                        <a:sym typeface="Times New Roman"/>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00025">
                <a:tc>
                  <a:txBody>
                    <a:bodyPr/>
                    <a:lstStyle/>
                    <a:p>
                      <a:pPr indent="0" lvl="0" marL="0" rtl="0" algn="l">
                        <a:lnSpc>
                          <a:spcPct val="115000"/>
                        </a:lnSpc>
                        <a:spcBef>
                          <a:spcPts val="0"/>
                        </a:spcBef>
                        <a:spcAft>
                          <a:spcPts val="0"/>
                        </a:spcAft>
                        <a:buNone/>
                      </a:pPr>
                      <a:r>
                        <a:rPr lang="en" sz="1000">
                          <a:latin typeface="Times New Roman"/>
                          <a:ea typeface="Times New Roman"/>
                          <a:cs typeface="Times New Roman"/>
                          <a:sym typeface="Times New Roman"/>
                        </a:rPr>
                        <a:t>Energy</a:t>
                      </a:r>
                      <a:endParaRPr sz="1000">
                        <a:latin typeface="Times New Roman"/>
                        <a:ea typeface="Times New Roman"/>
                        <a:cs typeface="Times New Roman"/>
                        <a:sym typeface="Times New Roman"/>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Times New Roman"/>
                          <a:ea typeface="Times New Roman"/>
                          <a:cs typeface="Times New Roman"/>
                          <a:sym typeface="Times New Roman"/>
                        </a:rPr>
                        <a:t>Store enough energy for sensors for at least a year; input electrical energy</a:t>
                      </a:r>
                      <a:endParaRPr sz="1000">
                        <a:latin typeface="Times New Roman"/>
                        <a:ea typeface="Times New Roman"/>
                        <a:cs typeface="Times New Roman"/>
                        <a:sym typeface="Times New Roman"/>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52425">
                <a:tc>
                  <a:txBody>
                    <a:bodyPr/>
                    <a:lstStyle/>
                    <a:p>
                      <a:pPr indent="0" lvl="0" marL="0" rtl="0" algn="l">
                        <a:lnSpc>
                          <a:spcPct val="115000"/>
                        </a:lnSpc>
                        <a:spcBef>
                          <a:spcPts val="0"/>
                        </a:spcBef>
                        <a:spcAft>
                          <a:spcPts val="0"/>
                        </a:spcAft>
                        <a:buNone/>
                      </a:pPr>
                      <a:r>
                        <a:rPr lang="en" sz="1000">
                          <a:latin typeface="Times New Roman"/>
                          <a:ea typeface="Times New Roman"/>
                          <a:cs typeface="Times New Roman"/>
                          <a:sym typeface="Times New Roman"/>
                        </a:rPr>
                        <a:t>Material</a:t>
                      </a:r>
                      <a:endParaRPr sz="1000">
                        <a:latin typeface="Times New Roman"/>
                        <a:ea typeface="Times New Roman"/>
                        <a:cs typeface="Times New Roman"/>
                        <a:sym typeface="Times New Roman"/>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Times New Roman"/>
                          <a:ea typeface="Times New Roman"/>
                          <a:cs typeface="Times New Roman"/>
                          <a:sym typeface="Times New Roman"/>
                        </a:rPr>
                        <a:t>If a sensor is in contact with the fluid, it must withstand pressure, temperature, and hazardous fluids; high strength, and low deformation to withstand millions of cycles of use.</a:t>
                      </a:r>
                      <a:endParaRPr sz="1000">
                        <a:latin typeface="Times New Roman"/>
                        <a:ea typeface="Times New Roman"/>
                        <a:cs typeface="Times New Roman"/>
                        <a:sym typeface="Times New Roman"/>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00025">
                <a:tc>
                  <a:txBody>
                    <a:bodyPr/>
                    <a:lstStyle/>
                    <a:p>
                      <a:pPr indent="0" lvl="0" marL="0" rtl="0" algn="l">
                        <a:lnSpc>
                          <a:spcPct val="115000"/>
                        </a:lnSpc>
                        <a:spcBef>
                          <a:spcPts val="0"/>
                        </a:spcBef>
                        <a:spcAft>
                          <a:spcPts val="0"/>
                        </a:spcAft>
                        <a:buNone/>
                      </a:pPr>
                      <a:r>
                        <a:rPr lang="en" sz="1000">
                          <a:latin typeface="Times New Roman"/>
                          <a:ea typeface="Times New Roman"/>
                          <a:cs typeface="Times New Roman"/>
                          <a:sym typeface="Times New Roman"/>
                        </a:rPr>
                        <a:t>Signal</a:t>
                      </a:r>
                      <a:endParaRPr sz="1000">
                        <a:latin typeface="Times New Roman"/>
                        <a:ea typeface="Times New Roman"/>
                        <a:cs typeface="Times New Roman"/>
                        <a:sym typeface="Times New Roman"/>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Times New Roman"/>
                          <a:ea typeface="Times New Roman"/>
                          <a:cs typeface="Times New Roman"/>
                          <a:sym typeface="Times New Roman"/>
                        </a:rPr>
                        <a:t>Transmit easy-to-read data collected from sensors, user-friendly display</a:t>
                      </a:r>
                      <a:endParaRPr sz="1000">
                        <a:latin typeface="Times New Roman"/>
                        <a:ea typeface="Times New Roman"/>
                        <a:cs typeface="Times New Roman"/>
                        <a:sym typeface="Times New Roman"/>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52425">
                <a:tc>
                  <a:txBody>
                    <a:bodyPr/>
                    <a:lstStyle/>
                    <a:p>
                      <a:pPr indent="0" lvl="0" marL="0" rtl="0" algn="l">
                        <a:lnSpc>
                          <a:spcPct val="115000"/>
                        </a:lnSpc>
                        <a:spcBef>
                          <a:spcPts val="0"/>
                        </a:spcBef>
                        <a:spcAft>
                          <a:spcPts val="0"/>
                        </a:spcAft>
                        <a:buNone/>
                      </a:pPr>
                      <a:r>
                        <a:rPr lang="en" sz="1000">
                          <a:latin typeface="Times New Roman"/>
                          <a:ea typeface="Times New Roman"/>
                          <a:cs typeface="Times New Roman"/>
                          <a:sym typeface="Times New Roman"/>
                        </a:rPr>
                        <a:t>Production</a:t>
                      </a:r>
                      <a:endParaRPr sz="1000">
                        <a:latin typeface="Times New Roman"/>
                        <a:ea typeface="Times New Roman"/>
                        <a:cs typeface="Times New Roman"/>
                        <a:sym typeface="Times New Roman"/>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Times New Roman"/>
                          <a:ea typeface="Times New Roman"/>
                          <a:cs typeface="Times New Roman"/>
                          <a:sym typeface="Times New Roman"/>
                        </a:rPr>
                        <a:t>Limited to size of valve casing, preferred production is metal 3D printing, low tolerance between ball and the valve casing</a:t>
                      </a:r>
                      <a:endParaRPr sz="1000">
                        <a:latin typeface="Times New Roman"/>
                        <a:ea typeface="Times New Roman"/>
                        <a:cs typeface="Times New Roman"/>
                        <a:sym typeface="Times New Roman"/>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00025">
                <a:tc>
                  <a:txBody>
                    <a:bodyPr/>
                    <a:lstStyle/>
                    <a:p>
                      <a:pPr indent="0" lvl="0" marL="0" rtl="0" algn="l">
                        <a:lnSpc>
                          <a:spcPct val="115000"/>
                        </a:lnSpc>
                        <a:spcBef>
                          <a:spcPts val="0"/>
                        </a:spcBef>
                        <a:spcAft>
                          <a:spcPts val="0"/>
                        </a:spcAft>
                        <a:buNone/>
                      </a:pPr>
                      <a:r>
                        <a:rPr lang="en" sz="1000">
                          <a:latin typeface="Times New Roman"/>
                          <a:ea typeface="Times New Roman"/>
                          <a:cs typeface="Times New Roman"/>
                          <a:sym typeface="Times New Roman"/>
                        </a:rPr>
                        <a:t>Quality control</a:t>
                      </a:r>
                      <a:endParaRPr sz="1000">
                        <a:latin typeface="Times New Roman"/>
                        <a:ea typeface="Times New Roman"/>
                        <a:cs typeface="Times New Roman"/>
                        <a:sym typeface="Times New Roman"/>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Times New Roman"/>
                          <a:ea typeface="Times New Roman"/>
                          <a:cs typeface="Times New Roman"/>
                          <a:sym typeface="Times New Roman"/>
                        </a:rPr>
                        <a:t>Measurement accuracy below 5% error</a:t>
                      </a:r>
                      <a:endParaRPr sz="1000">
                        <a:latin typeface="Times New Roman"/>
                        <a:ea typeface="Times New Roman"/>
                        <a:cs typeface="Times New Roman"/>
                        <a:sym typeface="Times New Roman"/>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00025">
                <a:tc>
                  <a:txBody>
                    <a:bodyPr/>
                    <a:lstStyle/>
                    <a:p>
                      <a:pPr indent="0" lvl="0" marL="0" rtl="0" algn="l">
                        <a:lnSpc>
                          <a:spcPct val="115000"/>
                        </a:lnSpc>
                        <a:spcBef>
                          <a:spcPts val="0"/>
                        </a:spcBef>
                        <a:spcAft>
                          <a:spcPts val="0"/>
                        </a:spcAft>
                        <a:buNone/>
                      </a:pPr>
                      <a:r>
                        <a:rPr lang="en" sz="1000">
                          <a:latin typeface="Times New Roman"/>
                          <a:ea typeface="Times New Roman"/>
                          <a:cs typeface="Times New Roman"/>
                          <a:sym typeface="Times New Roman"/>
                        </a:rPr>
                        <a:t>Operation</a:t>
                      </a:r>
                      <a:endParaRPr sz="1000">
                        <a:latin typeface="Times New Roman"/>
                        <a:ea typeface="Times New Roman"/>
                        <a:cs typeface="Times New Roman"/>
                        <a:sym typeface="Times New Roman"/>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Times New Roman"/>
                          <a:ea typeface="Times New Roman"/>
                          <a:cs typeface="Times New Roman"/>
                          <a:sym typeface="Times New Roman"/>
                        </a:rPr>
                        <a:t>Have a sensor life of a minimum of 20 years, market area: smart valve</a:t>
                      </a:r>
                      <a:endParaRPr sz="1000">
                        <a:latin typeface="Times New Roman"/>
                        <a:ea typeface="Times New Roman"/>
                        <a:cs typeface="Times New Roman"/>
                        <a:sym typeface="Times New Roman"/>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00025">
                <a:tc>
                  <a:txBody>
                    <a:bodyPr/>
                    <a:lstStyle/>
                    <a:p>
                      <a:pPr indent="0" lvl="0" marL="0" rtl="0" algn="l">
                        <a:lnSpc>
                          <a:spcPct val="115000"/>
                        </a:lnSpc>
                        <a:spcBef>
                          <a:spcPts val="0"/>
                        </a:spcBef>
                        <a:spcAft>
                          <a:spcPts val="0"/>
                        </a:spcAft>
                        <a:buNone/>
                      </a:pPr>
                      <a:r>
                        <a:rPr lang="en" sz="1000">
                          <a:latin typeface="Times New Roman"/>
                          <a:ea typeface="Times New Roman"/>
                          <a:cs typeface="Times New Roman"/>
                          <a:sym typeface="Times New Roman"/>
                        </a:rPr>
                        <a:t>Maintenance</a:t>
                      </a:r>
                      <a:endParaRPr sz="1000">
                        <a:latin typeface="Times New Roman"/>
                        <a:ea typeface="Times New Roman"/>
                        <a:cs typeface="Times New Roman"/>
                        <a:sym typeface="Times New Roman"/>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Times New Roman"/>
                          <a:ea typeface="Times New Roman"/>
                          <a:cs typeface="Times New Roman"/>
                          <a:sym typeface="Times New Roman"/>
                        </a:rPr>
                        <a:t>Access point to service the sensor, Low inspection interval</a:t>
                      </a:r>
                      <a:endParaRPr sz="1000">
                        <a:latin typeface="Times New Roman"/>
                        <a:ea typeface="Times New Roman"/>
                        <a:cs typeface="Times New Roman"/>
                        <a:sym typeface="Times New Roman"/>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00025">
                <a:tc>
                  <a:txBody>
                    <a:bodyPr/>
                    <a:lstStyle/>
                    <a:p>
                      <a:pPr indent="0" lvl="0" marL="0" rtl="0" algn="l">
                        <a:lnSpc>
                          <a:spcPct val="115000"/>
                        </a:lnSpc>
                        <a:spcBef>
                          <a:spcPts val="0"/>
                        </a:spcBef>
                        <a:spcAft>
                          <a:spcPts val="0"/>
                        </a:spcAft>
                        <a:buNone/>
                      </a:pPr>
                      <a:r>
                        <a:rPr lang="en" sz="1000">
                          <a:latin typeface="Times New Roman"/>
                          <a:ea typeface="Times New Roman"/>
                          <a:cs typeface="Times New Roman"/>
                          <a:sym typeface="Times New Roman"/>
                        </a:rPr>
                        <a:t>Costs</a:t>
                      </a:r>
                      <a:endParaRPr sz="1000">
                        <a:latin typeface="Times New Roman"/>
                        <a:ea typeface="Times New Roman"/>
                        <a:cs typeface="Times New Roman"/>
                        <a:sym typeface="Times New Roman"/>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Times New Roman"/>
                          <a:ea typeface="Times New Roman"/>
                          <a:cs typeface="Times New Roman"/>
                          <a:sym typeface="Times New Roman"/>
                        </a:rPr>
                        <a:t>Balance cost and accuracy of the sensor with upper sensor limit = $300</a:t>
                      </a:r>
                      <a:endParaRPr sz="1000">
                        <a:latin typeface="Times New Roman"/>
                        <a:ea typeface="Times New Roman"/>
                        <a:cs typeface="Times New Roman"/>
                        <a:sym typeface="Times New Roman"/>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
        <p:nvSpPr>
          <p:cNvPr id="141" name="Google Shape;141;p18"/>
          <p:cNvSpPr txBox="1"/>
          <p:nvPr>
            <p:ph idx="12" type="sldNum"/>
          </p:nvPr>
        </p:nvSpPr>
        <p:spPr>
          <a:xfrm>
            <a:off x="6553200" y="4767265"/>
            <a:ext cx="21336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19"/>
          <p:cNvSpPr txBox="1"/>
          <p:nvPr>
            <p:ph type="title"/>
          </p:nvPr>
        </p:nvSpPr>
        <p:spPr>
          <a:xfrm>
            <a:off x="482600" y="76201"/>
            <a:ext cx="5765700" cy="8574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Design R</a:t>
            </a:r>
            <a:r>
              <a:rPr lang="en"/>
              <a:t>equirements</a:t>
            </a:r>
            <a:endParaRPr/>
          </a:p>
        </p:txBody>
      </p:sp>
      <p:graphicFrame>
        <p:nvGraphicFramePr>
          <p:cNvPr id="147" name="Google Shape;147;p19"/>
          <p:cNvGraphicFramePr/>
          <p:nvPr/>
        </p:nvGraphicFramePr>
        <p:xfrm>
          <a:off x="1563950" y="1177225"/>
          <a:ext cx="3000000" cy="3000000"/>
        </p:xfrm>
        <a:graphic>
          <a:graphicData uri="http://schemas.openxmlformats.org/drawingml/2006/table">
            <a:tbl>
              <a:tblPr>
                <a:noFill/>
                <a:tableStyleId>{DB7E53EB-A604-49DD-8625-2D7F69B510B6}</a:tableStyleId>
              </a:tblPr>
              <a:tblGrid>
                <a:gridCol w="618950"/>
                <a:gridCol w="846150"/>
                <a:gridCol w="1392400"/>
                <a:gridCol w="952500"/>
                <a:gridCol w="952500"/>
                <a:gridCol w="952500"/>
              </a:tblGrid>
              <a:tr h="390525">
                <a:tc>
                  <a:txBody>
                    <a:bodyPr/>
                    <a:lstStyle/>
                    <a:p>
                      <a:pPr indent="0" lvl="0" marL="0" rtl="0" algn="ctr">
                        <a:lnSpc>
                          <a:spcPct val="115000"/>
                        </a:lnSpc>
                        <a:spcBef>
                          <a:spcPts val="0"/>
                        </a:spcBef>
                        <a:spcAft>
                          <a:spcPts val="0"/>
                        </a:spcAft>
                        <a:buNone/>
                      </a:pPr>
                      <a:r>
                        <a:rPr b="1" lang="en" sz="1200">
                          <a:latin typeface="Times New Roman"/>
                          <a:ea typeface="Times New Roman"/>
                          <a:cs typeface="Times New Roman"/>
                          <a:sym typeface="Times New Roman"/>
                        </a:rPr>
                        <a:t>Req,t #</a:t>
                      </a:r>
                      <a:endParaRPr b="1" sz="1200">
                        <a:latin typeface="Times New Roman"/>
                        <a:ea typeface="Times New Roman"/>
                        <a:cs typeface="Times New Roman"/>
                        <a:sym typeface="Times New Roman"/>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A4C2F4"/>
                    </a:solidFill>
                  </a:tcPr>
                </a:tc>
                <a:tc>
                  <a:txBody>
                    <a:bodyPr/>
                    <a:lstStyle/>
                    <a:p>
                      <a:pPr indent="0" lvl="0" marL="0" rtl="0" algn="ctr">
                        <a:lnSpc>
                          <a:spcPct val="115000"/>
                        </a:lnSpc>
                        <a:spcBef>
                          <a:spcPts val="0"/>
                        </a:spcBef>
                        <a:spcAft>
                          <a:spcPts val="0"/>
                        </a:spcAft>
                        <a:buNone/>
                      </a:pPr>
                      <a:r>
                        <a:rPr b="1" lang="en" sz="1200">
                          <a:latin typeface="Times New Roman"/>
                          <a:ea typeface="Times New Roman"/>
                          <a:cs typeface="Times New Roman"/>
                          <a:sym typeface="Times New Roman"/>
                        </a:rPr>
                        <a:t>Need #</a:t>
                      </a:r>
                      <a:endParaRPr b="1" sz="1200">
                        <a:latin typeface="Times New Roman"/>
                        <a:ea typeface="Times New Roman"/>
                        <a:cs typeface="Times New Roman"/>
                        <a:sym typeface="Times New Roman"/>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A4C2F4"/>
                    </a:solidFill>
                  </a:tcPr>
                </a:tc>
                <a:tc>
                  <a:txBody>
                    <a:bodyPr/>
                    <a:lstStyle/>
                    <a:p>
                      <a:pPr indent="0" lvl="0" marL="0" rtl="0" algn="ctr">
                        <a:lnSpc>
                          <a:spcPct val="115000"/>
                        </a:lnSpc>
                        <a:spcBef>
                          <a:spcPts val="0"/>
                        </a:spcBef>
                        <a:spcAft>
                          <a:spcPts val="0"/>
                        </a:spcAft>
                        <a:buNone/>
                      </a:pPr>
                      <a:r>
                        <a:rPr b="1" lang="en" sz="1200">
                          <a:latin typeface="Times New Roman"/>
                          <a:ea typeface="Times New Roman"/>
                          <a:cs typeface="Times New Roman"/>
                          <a:sym typeface="Times New Roman"/>
                        </a:rPr>
                        <a:t>Metric</a:t>
                      </a:r>
                      <a:endParaRPr b="1" sz="1200">
                        <a:latin typeface="Times New Roman"/>
                        <a:ea typeface="Times New Roman"/>
                        <a:cs typeface="Times New Roman"/>
                        <a:sym typeface="Times New Roman"/>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A4C2F4"/>
                    </a:solidFill>
                  </a:tcPr>
                </a:tc>
                <a:tc>
                  <a:txBody>
                    <a:bodyPr/>
                    <a:lstStyle/>
                    <a:p>
                      <a:pPr indent="0" lvl="0" marL="0" rtl="0" algn="ctr">
                        <a:lnSpc>
                          <a:spcPct val="115000"/>
                        </a:lnSpc>
                        <a:spcBef>
                          <a:spcPts val="0"/>
                        </a:spcBef>
                        <a:spcAft>
                          <a:spcPts val="0"/>
                        </a:spcAft>
                        <a:buNone/>
                      </a:pPr>
                      <a:r>
                        <a:rPr b="1" lang="en" sz="1200">
                          <a:latin typeface="Times New Roman"/>
                          <a:ea typeface="Times New Roman"/>
                          <a:cs typeface="Times New Roman"/>
                          <a:sym typeface="Times New Roman"/>
                        </a:rPr>
                        <a:t>Imp</a:t>
                      </a:r>
                      <a:endParaRPr b="1" sz="1200">
                        <a:latin typeface="Times New Roman"/>
                        <a:ea typeface="Times New Roman"/>
                        <a:cs typeface="Times New Roman"/>
                        <a:sym typeface="Times New Roman"/>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A4C2F4"/>
                    </a:solidFill>
                  </a:tcPr>
                </a:tc>
                <a:tc>
                  <a:txBody>
                    <a:bodyPr/>
                    <a:lstStyle/>
                    <a:p>
                      <a:pPr indent="0" lvl="0" marL="0" rtl="0" algn="ctr">
                        <a:lnSpc>
                          <a:spcPct val="115000"/>
                        </a:lnSpc>
                        <a:spcBef>
                          <a:spcPts val="0"/>
                        </a:spcBef>
                        <a:spcAft>
                          <a:spcPts val="0"/>
                        </a:spcAft>
                        <a:buNone/>
                      </a:pPr>
                      <a:r>
                        <a:rPr b="1" lang="en" sz="1200">
                          <a:latin typeface="Times New Roman"/>
                          <a:ea typeface="Times New Roman"/>
                          <a:cs typeface="Times New Roman"/>
                          <a:sym typeface="Times New Roman"/>
                        </a:rPr>
                        <a:t>Required Values</a:t>
                      </a:r>
                      <a:endParaRPr b="1" sz="1200">
                        <a:latin typeface="Times New Roman"/>
                        <a:ea typeface="Times New Roman"/>
                        <a:cs typeface="Times New Roman"/>
                        <a:sym typeface="Times New Roman"/>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A4C2F4"/>
                    </a:solidFill>
                  </a:tcPr>
                </a:tc>
                <a:tc>
                  <a:txBody>
                    <a:bodyPr/>
                    <a:lstStyle/>
                    <a:p>
                      <a:pPr indent="0" lvl="0" marL="0" rtl="0" algn="ctr">
                        <a:lnSpc>
                          <a:spcPct val="115000"/>
                        </a:lnSpc>
                        <a:spcBef>
                          <a:spcPts val="0"/>
                        </a:spcBef>
                        <a:spcAft>
                          <a:spcPts val="0"/>
                        </a:spcAft>
                        <a:buNone/>
                      </a:pPr>
                      <a:r>
                        <a:rPr b="1" lang="en" sz="1200">
                          <a:latin typeface="Times New Roman"/>
                          <a:ea typeface="Times New Roman"/>
                          <a:cs typeface="Times New Roman"/>
                          <a:sym typeface="Times New Roman"/>
                        </a:rPr>
                        <a:t>Units</a:t>
                      </a:r>
                      <a:endParaRPr b="1" sz="1200">
                        <a:latin typeface="Times New Roman"/>
                        <a:ea typeface="Times New Roman"/>
                        <a:cs typeface="Times New Roman"/>
                        <a:sym typeface="Times New Roman"/>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A4C2F4"/>
                    </a:solidFill>
                  </a:tcPr>
                </a:tc>
              </a:tr>
              <a:tr h="352425">
                <a:tc>
                  <a:txBody>
                    <a:bodyPr/>
                    <a:lstStyle/>
                    <a:p>
                      <a:pPr indent="0" lvl="0" marL="0" rtl="0" algn="ctr">
                        <a:lnSpc>
                          <a:spcPct val="115000"/>
                        </a:lnSpc>
                        <a:spcBef>
                          <a:spcPts val="0"/>
                        </a:spcBef>
                        <a:spcAft>
                          <a:spcPts val="0"/>
                        </a:spcAft>
                        <a:buNone/>
                      </a:pPr>
                      <a:r>
                        <a:rPr lang="en" sz="1000">
                          <a:latin typeface="Times New Roman"/>
                          <a:ea typeface="Times New Roman"/>
                          <a:cs typeface="Times New Roman"/>
                          <a:sym typeface="Times New Roman"/>
                        </a:rPr>
                        <a:t>1</a:t>
                      </a:r>
                      <a:endParaRPr sz="1000">
                        <a:latin typeface="Times New Roman"/>
                        <a:ea typeface="Times New Roman"/>
                        <a:cs typeface="Times New Roman"/>
                        <a:sym typeface="Times New Roman"/>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latin typeface="Times New Roman"/>
                          <a:ea typeface="Times New Roman"/>
                          <a:cs typeface="Times New Roman"/>
                          <a:sym typeface="Times New Roman"/>
                        </a:rPr>
                        <a:t>7, 9, 10</a:t>
                      </a:r>
                      <a:endParaRPr sz="1000">
                        <a:latin typeface="Times New Roman"/>
                        <a:ea typeface="Times New Roman"/>
                        <a:cs typeface="Times New Roman"/>
                        <a:sym typeface="Times New Roman"/>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latin typeface="Times New Roman"/>
                          <a:ea typeface="Times New Roman"/>
                          <a:cs typeface="Times New Roman"/>
                          <a:sym typeface="Times New Roman"/>
                        </a:rPr>
                        <a:t>Measurement Accuracy</a:t>
                      </a:r>
                      <a:endParaRPr sz="1000">
                        <a:latin typeface="Times New Roman"/>
                        <a:ea typeface="Times New Roman"/>
                        <a:cs typeface="Times New Roman"/>
                        <a:sym typeface="Times New Roman"/>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latin typeface="Times New Roman"/>
                          <a:ea typeface="Times New Roman"/>
                          <a:cs typeface="Times New Roman"/>
                          <a:sym typeface="Times New Roman"/>
                        </a:rPr>
                        <a:t>5</a:t>
                      </a:r>
                      <a:endParaRPr sz="1000">
                        <a:latin typeface="Times New Roman"/>
                        <a:ea typeface="Times New Roman"/>
                        <a:cs typeface="Times New Roman"/>
                        <a:sym typeface="Times New Roman"/>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latin typeface="Times New Roman"/>
                          <a:ea typeface="Times New Roman"/>
                          <a:cs typeface="Times New Roman"/>
                          <a:sym typeface="Times New Roman"/>
                        </a:rPr>
                        <a:t>&lt; 5</a:t>
                      </a:r>
                      <a:endParaRPr sz="1000">
                        <a:latin typeface="Times New Roman"/>
                        <a:ea typeface="Times New Roman"/>
                        <a:cs typeface="Times New Roman"/>
                        <a:sym typeface="Times New Roman"/>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latin typeface="Times New Roman"/>
                          <a:ea typeface="Times New Roman"/>
                          <a:cs typeface="Times New Roman"/>
                          <a:sym typeface="Times New Roman"/>
                        </a:rPr>
                        <a:t>%</a:t>
                      </a:r>
                      <a:endParaRPr sz="1000">
                        <a:latin typeface="Times New Roman"/>
                        <a:ea typeface="Times New Roman"/>
                        <a:cs typeface="Times New Roman"/>
                        <a:sym typeface="Times New Roman"/>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504825">
                <a:tc>
                  <a:txBody>
                    <a:bodyPr/>
                    <a:lstStyle/>
                    <a:p>
                      <a:pPr indent="0" lvl="0" marL="0" rtl="0" algn="ctr">
                        <a:lnSpc>
                          <a:spcPct val="115000"/>
                        </a:lnSpc>
                        <a:spcBef>
                          <a:spcPts val="0"/>
                        </a:spcBef>
                        <a:spcAft>
                          <a:spcPts val="0"/>
                        </a:spcAft>
                        <a:buNone/>
                      </a:pPr>
                      <a:r>
                        <a:rPr lang="en" sz="1000">
                          <a:latin typeface="Times New Roman"/>
                          <a:ea typeface="Times New Roman"/>
                          <a:cs typeface="Times New Roman"/>
                          <a:sym typeface="Times New Roman"/>
                        </a:rPr>
                        <a:t>2</a:t>
                      </a:r>
                      <a:endParaRPr sz="1000">
                        <a:latin typeface="Times New Roman"/>
                        <a:ea typeface="Times New Roman"/>
                        <a:cs typeface="Times New Roman"/>
                        <a:sym typeface="Times New Roman"/>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latin typeface="Times New Roman"/>
                          <a:ea typeface="Times New Roman"/>
                          <a:cs typeface="Times New Roman"/>
                          <a:sym typeface="Times New Roman"/>
                        </a:rPr>
                        <a:t>1, 2, 4, 5, 6</a:t>
                      </a:r>
                      <a:endParaRPr sz="1000">
                        <a:latin typeface="Times New Roman"/>
                        <a:ea typeface="Times New Roman"/>
                        <a:cs typeface="Times New Roman"/>
                        <a:sym typeface="Times New Roman"/>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latin typeface="Times New Roman"/>
                          <a:ea typeface="Times New Roman"/>
                          <a:cs typeface="Times New Roman"/>
                          <a:sym typeface="Times New Roman"/>
                        </a:rPr>
                        <a:t>Location of sensors</a:t>
                      </a:r>
                      <a:endParaRPr sz="1000">
                        <a:latin typeface="Times New Roman"/>
                        <a:ea typeface="Times New Roman"/>
                        <a:cs typeface="Times New Roman"/>
                        <a:sym typeface="Times New Roman"/>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latin typeface="Times New Roman"/>
                          <a:ea typeface="Times New Roman"/>
                          <a:cs typeface="Times New Roman"/>
                          <a:sym typeface="Times New Roman"/>
                        </a:rPr>
                        <a:t>4</a:t>
                      </a:r>
                      <a:endParaRPr sz="1000">
                        <a:latin typeface="Times New Roman"/>
                        <a:ea typeface="Times New Roman"/>
                        <a:cs typeface="Times New Roman"/>
                        <a:sym typeface="Times New Roman"/>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latin typeface="Times New Roman"/>
                          <a:ea typeface="Times New Roman"/>
                          <a:cs typeface="Times New Roman"/>
                          <a:sym typeface="Times New Roman"/>
                        </a:rPr>
                        <a:t>Valve casing, Stem, Actuator casing</a:t>
                      </a:r>
                      <a:endParaRPr sz="1000">
                        <a:latin typeface="Times New Roman"/>
                        <a:ea typeface="Times New Roman"/>
                        <a:cs typeface="Times New Roman"/>
                        <a:sym typeface="Times New Roman"/>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latin typeface="Times New Roman"/>
                          <a:ea typeface="Times New Roman"/>
                          <a:cs typeface="Times New Roman"/>
                          <a:sym typeface="Times New Roman"/>
                        </a:rPr>
                        <a:t>N/A</a:t>
                      </a:r>
                      <a:endParaRPr sz="1000">
                        <a:latin typeface="Times New Roman"/>
                        <a:ea typeface="Times New Roman"/>
                        <a:cs typeface="Times New Roman"/>
                        <a:sym typeface="Times New Roman"/>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52425">
                <a:tc>
                  <a:txBody>
                    <a:bodyPr/>
                    <a:lstStyle/>
                    <a:p>
                      <a:pPr indent="0" lvl="0" marL="0" rtl="0" algn="ctr">
                        <a:lnSpc>
                          <a:spcPct val="115000"/>
                        </a:lnSpc>
                        <a:spcBef>
                          <a:spcPts val="0"/>
                        </a:spcBef>
                        <a:spcAft>
                          <a:spcPts val="0"/>
                        </a:spcAft>
                        <a:buNone/>
                      </a:pPr>
                      <a:r>
                        <a:rPr lang="en" sz="1000">
                          <a:latin typeface="Times New Roman"/>
                          <a:ea typeface="Times New Roman"/>
                          <a:cs typeface="Times New Roman"/>
                          <a:sym typeface="Times New Roman"/>
                        </a:rPr>
                        <a:t>3</a:t>
                      </a:r>
                      <a:endParaRPr sz="1000">
                        <a:latin typeface="Times New Roman"/>
                        <a:ea typeface="Times New Roman"/>
                        <a:cs typeface="Times New Roman"/>
                        <a:sym typeface="Times New Roman"/>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latin typeface="Times New Roman"/>
                          <a:ea typeface="Times New Roman"/>
                          <a:cs typeface="Times New Roman"/>
                          <a:sym typeface="Times New Roman"/>
                        </a:rPr>
                        <a:t>3</a:t>
                      </a:r>
                      <a:endParaRPr sz="1000">
                        <a:latin typeface="Times New Roman"/>
                        <a:ea typeface="Times New Roman"/>
                        <a:cs typeface="Times New Roman"/>
                        <a:sym typeface="Times New Roman"/>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latin typeface="Times New Roman"/>
                          <a:ea typeface="Times New Roman"/>
                          <a:cs typeface="Times New Roman"/>
                          <a:sym typeface="Times New Roman"/>
                        </a:rPr>
                        <a:t>Lifetime of sensors</a:t>
                      </a:r>
                      <a:endParaRPr sz="1000">
                        <a:latin typeface="Times New Roman"/>
                        <a:ea typeface="Times New Roman"/>
                        <a:cs typeface="Times New Roman"/>
                        <a:sym typeface="Times New Roman"/>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latin typeface="Times New Roman"/>
                          <a:ea typeface="Times New Roman"/>
                          <a:cs typeface="Times New Roman"/>
                          <a:sym typeface="Times New Roman"/>
                        </a:rPr>
                        <a:t>3</a:t>
                      </a:r>
                      <a:endParaRPr sz="1000">
                        <a:latin typeface="Times New Roman"/>
                        <a:ea typeface="Times New Roman"/>
                        <a:cs typeface="Times New Roman"/>
                        <a:sym typeface="Times New Roman"/>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latin typeface="Times New Roman"/>
                          <a:ea typeface="Times New Roman"/>
                          <a:cs typeface="Times New Roman"/>
                          <a:sym typeface="Times New Roman"/>
                        </a:rPr>
                        <a:t>&gt; 20</a:t>
                      </a:r>
                      <a:endParaRPr sz="1000">
                        <a:latin typeface="Times New Roman"/>
                        <a:ea typeface="Times New Roman"/>
                        <a:cs typeface="Times New Roman"/>
                        <a:sym typeface="Times New Roman"/>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latin typeface="Times New Roman"/>
                          <a:ea typeface="Times New Roman"/>
                          <a:cs typeface="Times New Roman"/>
                          <a:sym typeface="Times New Roman"/>
                        </a:rPr>
                        <a:t>years</a:t>
                      </a:r>
                      <a:endParaRPr sz="1000">
                        <a:latin typeface="Times New Roman"/>
                        <a:ea typeface="Times New Roman"/>
                        <a:cs typeface="Times New Roman"/>
                        <a:sym typeface="Times New Roman"/>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52425">
                <a:tc>
                  <a:txBody>
                    <a:bodyPr/>
                    <a:lstStyle/>
                    <a:p>
                      <a:pPr indent="0" lvl="0" marL="0" rtl="0" algn="ctr">
                        <a:lnSpc>
                          <a:spcPct val="115000"/>
                        </a:lnSpc>
                        <a:spcBef>
                          <a:spcPts val="0"/>
                        </a:spcBef>
                        <a:spcAft>
                          <a:spcPts val="0"/>
                        </a:spcAft>
                        <a:buNone/>
                      </a:pPr>
                      <a:r>
                        <a:rPr lang="en" sz="1000">
                          <a:latin typeface="Times New Roman"/>
                          <a:ea typeface="Times New Roman"/>
                          <a:cs typeface="Times New Roman"/>
                          <a:sym typeface="Times New Roman"/>
                        </a:rPr>
                        <a:t>4</a:t>
                      </a:r>
                      <a:endParaRPr sz="1000">
                        <a:latin typeface="Times New Roman"/>
                        <a:ea typeface="Times New Roman"/>
                        <a:cs typeface="Times New Roman"/>
                        <a:sym typeface="Times New Roman"/>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latin typeface="Times New Roman"/>
                          <a:ea typeface="Times New Roman"/>
                          <a:cs typeface="Times New Roman"/>
                          <a:sym typeface="Times New Roman"/>
                        </a:rPr>
                        <a:t>8</a:t>
                      </a:r>
                      <a:endParaRPr sz="1000">
                        <a:latin typeface="Times New Roman"/>
                        <a:ea typeface="Times New Roman"/>
                        <a:cs typeface="Times New Roman"/>
                        <a:sym typeface="Times New Roman"/>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latin typeface="Times New Roman"/>
                          <a:ea typeface="Times New Roman"/>
                          <a:cs typeface="Times New Roman"/>
                          <a:sym typeface="Times New Roman"/>
                        </a:rPr>
                        <a:t>Ease of maintenance</a:t>
                      </a:r>
                      <a:endParaRPr sz="1000">
                        <a:latin typeface="Times New Roman"/>
                        <a:ea typeface="Times New Roman"/>
                        <a:cs typeface="Times New Roman"/>
                        <a:sym typeface="Times New Roman"/>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latin typeface="Times New Roman"/>
                          <a:ea typeface="Times New Roman"/>
                          <a:cs typeface="Times New Roman"/>
                          <a:sym typeface="Times New Roman"/>
                        </a:rPr>
                        <a:t>2</a:t>
                      </a:r>
                      <a:endParaRPr sz="1000">
                        <a:latin typeface="Times New Roman"/>
                        <a:ea typeface="Times New Roman"/>
                        <a:cs typeface="Times New Roman"/>
                        <a:sym typeface="Times New Roman"/>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latin typeface="Times New Roman"/>
                          <a:ea typeface="Times New Roman"/>
                          <a:cs typeface="Times New Roman"/>
                          <a:sym typeface="Times New Roman"/>
                        </a:rPr>
                        <a:t>&lt; 4</a:t>
                      </a:r>
                      <a:endParaRPr sz="1000">
                        <a:latin typeface="Times New Roman"/>
                        <a:ea typeface="Times New Roman"/>
                        <a:cs typeface="Times New Roman"/>
                        <a:sym typeface="Times New Roman"/>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latin typeface="Times New Roman"/>
                          <a:ea typeface="Times New Roman"/>
                          <a:cs typeface="Times New Roman"/>
                          <a:sym typeface="Times New Roman"/>
                        </a:rPr>
                        <a:t>Moving parts</a:t>
                      </a:r>
                      <a:endParaRPr sz="1000">
                        <a:latin typeface="Times New Roman"/>
                        <a:ea typeface="Times New Roman"/>
                        <a:cs typeface="Times New Roman"/>
                        <a:sym typeface="Times New Roman"/>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52425">
                <a:tc>
                  <a:txBody>
                    <a:bodyPr/>
                    <a:lstStyle/>
                    <a:p>
                      <a:pPr indent="0" lvl="0" marL="0" rtl="0" algn="ctr">
                        <a:lnSpc>
                          <a:spcPct val="115000"/>
                        </a:lnSpc>
                        <a:spcBef>
                          <a:spcPts val="0"/>
                        </a:spcBef>
                        <a:spcAft>
                          <a:spcPts val="0"/>
                        </a:spcAft>
                        <a:buNone/>
                      </a:pPr>
                      <a:r>
                        <a:rPr lang="en" sz="1000">
                          <a:latin typeface="Times New Roman"/>
                          <a:ea typeface="Times New Roman"/>
                          <a:cs typeface="Times New Roman"/>
                          <a:sym typeface="Times New Roman"/>
                        </a:rPr>
                        <a:t>5</a:t>
                      </a:r>
                      <a:endParaRPr sz="1000">
                        <a:latin typeface="Times New Roman"/>
                        <a:ea typeface="Times New Roman"/>
                        <a:cs typeface="Times New Roman"/>
                        <a:sym typeface="Times New Roman"/>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latin typeface="Times New Roman"/>
                          <a:ea typeface="Times New Roman"/>
                          <a:cs typeface="Times New Roman"/>
                          <a:sym typeface="Times New Roman"/>
                        </a:rPr>
                        <a:t>2, 11</a:t>
                      </a:r>
                      <a:endParaRPr sz="1000">
                        <a:latin typeface="Times New Roman"/>
                        <a:ea typeface="Times New Roman"/>
                        <a:cs typeface="Times New Roman"/>
                        <a:sym typeface="Times New Roman"/>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latin typeface="Times New Roman"/>
                          <a:ea typeface="Times New Roman"/>
                          <a:cs typeface="Times New Roman"/>
                          <a:sym typeface="Times New Roman"/>
                        </a:rPr>
                        <a:t>Ease of implementation</a:t>
                      </a:r>
                      <a:endParaRPr sz="1000">
                        <a:latin typeface="Times New Roman"/>
                        <a:ea typeface="Times New Roman"/>
                        <a:cs typeface="Times New Roman"/>
                        <a:sym typeface="Times New Roman"/>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latin typeface="Times New Roman"/>
                          <a:ea typeface="Times New Roman"/>
                          <a:cs typeface="Times New Roman"/>
                          <a:sym typeface="Times New Roman"/>
                        </a:rPr>
                        <a:t>3</a:t>
                      </a:r>
                      <a:endParaRPr sz="1000">
                        <a:latin typeface="Times New Roman"/>
                        <a:ea typeface="Times New Roman"/>
                        <a:cs typeface="Times New Roman"/>
                        <a:sym typeface="Times New Roman"/>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latin typeface="Times New Roman"/>
                          <a:ea typeface="Times New Roman"/>
                          <a:cs typeface="Times New Roman"/>
                          <a:sym typeface="Times New Roman"/>
                        </a:rPr>
                        <a:t>&lt; 2</a:t>
                      </a:r>
                      <a:endParaRPr sz="1000">
                        <a:latin typeface="Times New Roman"/>
                        <a:ea typeface="Times New Roman"/>
                        <a:cs typeface="Times New Roman"/>
                        <a:sym typeface="Times New Roman"/>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latin typeface="Times New Roman"/>
                          <a:ea typeface="Times New Roman"/>
                          <a:cs typeface="Times New Roman"/>
                          <a:sym typeface="Times New Roman"/>
                        </a:rPr>
                        <a:t>hours</a:t>
                      </a:r>
                      <a:endParaRPr sz="1000">
                        <a:latin typeface="Times New Roman"/>
                        <a:ea typeface="Times New Roman"/>
                        <a:cs typeface="Times New Roman"/>
                        <a:sym typeface="Times New Roman"/>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00025">
                <a:tc>
                  <a:txBody>
                    <a:bodyPr/>
                    <a:lstStyle/>
                    <a:p>
                      <a:pPr indent="0" lvl="0" marL="0" rtl="0" algn="ctr">
                        <a:lnSpc>
                          <a:spcPct val="115000"/>
                        </a:lnSpc>
                        <a:spcBef>
                          <a:spcPts val="0"/>
                        </a:spcBef>
                        <a:spcAft>
                          <a:spcPts val="0"/>
                        </a:spcAft>
                        <a:buNone/>
                      </a:pPr>
                      <a:r>
                        <a:rPr lang="en" sz="1000">
                          <a:latin typeface="Times New Roman"/>
                          <a:ea typeface="Times New Roman"/>
                          <a:cs typeface="Times New Roman"/>
                          <a:sym typeface="Times New Roman"/>
                        </a:rPr>
                        <a:t>6</a:t>
                      </a:r>
                      <a:endParaRPr sz="1000">
                        <a:latin typeface="Times New Roman"/>
                        <a:ea typeface="Times New Roman"/>
                        <a:cs typeface="Times New Roman"/>
                        <a:sym typeface="Times New Roman"/>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latin typeface="Times New Roman"/>
                          <a:ea typeface="Times New Roman"/>
                          <a:cs typeface="Times New Roman"/>
                          <a:sym typeface="Times New Roman"/>
                        </a:rPr>
                        <a:t>11</a:t>
                      </a:r>
                      <a:endParaRPr sz="1000">
                        <a:latin typeface="Times New Roman"/>
                        <a:ea typeface="Times New Roman"/>
                        <a:cs typeface="Times New Roman"/>
                        <a:sym typeface="Times New Roman"/>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latin typeface="Times New Roman"/>
                          <a:ea typeface="Times New Roman"/>
                          <a:cs typeface="Times New Roman"/>
                          <a:sym typeface="Times New Roman"/>
                        </a:rPr>
                        <a:t>Calibration Time</a:t>
                      </a:r>
                      <a:endParaRPr sz="1000">
                        <a:latin typeface="Times New Roman"/>
                        <a:ea typeface="Times New Roman"/>
                        <a:cs typeface="Times New Roman"/>
                        <a:sym typeface="Times New Roman"/>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latin typeface="Times New Roman"/>
                          <a:ea typeface="Times New Roman"/>
                          <a:cs typeface="Times New Roman"/>
                          <a:sym typeface="Times New Roman"/>
                        </a:rPr>
                        <a:t>3</a:t>
                      </a:r>
                      <a:endParaRPr sz="1000">
                        <a:latin typeface="Times New Roman"/>
                        <a:ea typeface="Times New Roman"/>
                        <a:cs typeface="Times New Roman"/>
                        <a:sym typeface="Times New Roman"/>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latin typeface="Times New Roman"/>
                          <a:ea typeface="Times New Roman"/>
                          <a:cs typeface="Times New Roman"/>
                          <a:sym typeface="Times New Roman"/>
                        </a:rPr>
                        <a:t>&lt; 2</a:t>
                      </a:r>
                      <a:endParaRPr sz="1000">
                        <a:latin typeface="Times New Roman"/>
                        <a:ea typeface="Times New Roman"/>
                        <a:cs typeface="Times New Roman"/>
                        <a:sym typeface="Times New Roman"/>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latin typeface="Times New Roman"/>
                          <a:ea typeface="Times New Roman"/>
                          <a:cs typeface="Times New Roman"/>
                          <a:sym typeface="Times New Roman"/>
                        </a:rPr>
                        <a:t>hours</a:t>
                      </a:r>
                      <a:endParaRPr sz="1000">
                        <a:latin typeface="Times New Roman"/>
                        <a:ea typeface="Times New Roman"/>
                        <a:cs typeface="Times New Roman"/>
                        <a:sym typeface="Times New Roman"/>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52425">
                <a:tc>
                  <a:txBody>
                    <a:bodyPr/>
                    <a:lstStyle/>
                    <a:p>
                      <a:pPr indent="0" lvl="0" marL="0" rtl="0" algn="ctr">
                        <a:lnSpc>
                          <a:spcPct val="115000"/>
                        </a:lnSpc>
                        <a:spcBef>
                          <a:spcPts val="0"/>
                        </a:spcBef>
                        <a:spcAft>
                          <a:spcPts val="0"/>
                        </a:spcAft>
                        <a:buNone/>
                      </a:pPr>
                      <a:r>
                        <a:rPr lang="en" sz="1000">
                          <a:latin typeface="Times New Roman"/>
                          <a:ea typeface="Times New Roman"/>
                          <a:cs typeface="Times New Roman"/>
                          <a:sym typeface="Times New Roman"/>
                        </a:rPr>
                        <a:t>7</a:t>
                      </a:r>
                      <a:endParaRPr sz="1000">
                        <a:latin typeface="Times New Roman"/>
                        <a:ea typeface="Times New Roman"/>
                        <a:cs typeface="Times New Roman"/>
                        <a:sym typeface="Times New Roman"/>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latin typeface="Times New Roman"/>
                          <a:ea typeface="Times New Roman"/>
                          <a:cs typeface="Times New Roman"/>
                          <a:sym typeface="Times New Roman"/>
                        </a:rPr>
                        <a:t>1, 2</a:t>
                      </a:r>
                      <a:endParaRPr sz="1000">
                        <a:latin typeface="Times New Roman"/>
                        <a:ea typeface="Times New Roman"/>
                        <a:cs typeface="Times New Roman"/>
                        <a:sym typeface="Times New Roman"/>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latin typeface="Times New Roman"/>
                          <a:ea typeface="Times New Roman"/>
                          <a:cs typeface="Times New Roman"/>
                          <a:sym typeface="Times New Roman"/>
                        </a:rPr>
                        <a:t>Volume of apparatus</a:t>
                      </a:r>
                      <a:endParaRPr sz="1000">
                        <a:latin typeface="Times New Roman"/>
                        <a:ea typeface="Times New Roman"/>
                        <a:cs typeface="Times New Roman"/>
                        <a:sym typeface="Times New Roman"/>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latin typeface="Times New Roman"/>
                          <a:ea typeface="Times New Roman"/>
                          <a:cs typeface="Times New Roman"/>
                          <a:sym typeface="Times New Roman"/>
                        </a:rPr>
                        <a:t>1</a:t>
                      </a:r>
                      <a:endParaRPr sz="1000">
                        <a:latin typeface="Times New Roman"/>
                        <a:ea typeface="Times New Roman"/>
                        <a:cs typeface="Times New Roman"/>
                        <a:sym typeface="Times New Roman"/>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latin typeface="Times New Roman"/>
                          <a:ea typeface="Times New Roman"/>
                          <a:cs typeface="Times New Roman"/>
                          <a:sym typeface="Times New Roman"/>
                        </a:rPr>
                        <a:t>&lt; 5</a:t>
                      </a:r>
                      <a:endParaRPr sz="1000">
                        <a:latin typeface="Times New Roman"/>
                        <a:ea typeface="Times New Roman"/>
                        <a:cs typeface="Times New Roman"/>
                        <a:sym typeface="Times New Roman"/>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latin typeface="Times New Roman"/>
                          <a:ea typeface="Times New Roman"/>
                          <a:cs typeface="Times New Roman"/>
                          <a:sym typeface="Times New Roman"/>
                        </a:rPr>
                        <a:t>in2</a:t>
                      </a:r>
                      <a:endParaRPr sz="1000">
                        <a:latin typeface="Times New Roman"/>
                        <a:ea typeface="Times New Roman"/>
                        <a:cs typeface="Times New Roman"/>
                        <a:sym typeface="Times New Roman"/>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52425">
                <a:tc>
                  <a:txBody>
                    <a:bodyPr/>
                    <a:lstStyle/>
                    <a:p>
                      <a:pPr indent="0" lvl="0" marL="0" rtl="0" algn="ctr">
                        <a:lnSpc>
                          <a:spcPct val="115000"/>
                        </a:lnSpc>
                        <a:spcBef>
                          <a:spcPts val="0"/>
                        </a:spcBef>
                        <a:spcAft>
                          <a:spcPts val="0"/>
                        </a:spcAft>
                        <a:buNone/>
                      </a:pPr>
                      <a:r>
                        <a:rPr lang="en" sz="1000">
                          <a:latin typeface="Times New Roman"/>
                          <a:ea typeface="Times New Roman"/>
                          <a:cs typeface="Times New Roman"/>
                          <a:sym typeface="Times New Roman"/>
                        </a:rPr>
                        <a:t>8</a:t>
                      </a:r>
                      <a:endParaRPr sz="1000">
                        <a:latin typeface="Times New Roman"/>
                        <a:ea typeface="Times New Roman"/>
                        <a:cs typeface="Times New Roman"/>
                        <a:sym typeface="Times New Roman"/>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latin typeface="Times New Roman"/>
                          <a:ea typeface="Times New Roman"/>
                          <a:cs typeface="Times New Roman"/>
                          <a:sym typeface="Times New Roman"/>
                        </a:rPr>
                        <a:t>3</a:t>
                      </a:r>
                      <a:endParaRPr sz="1000">
                        <a:latin typeface="Times New Roman"/>
                        <a:ea typeface="Times New Roman"/>
                        <a:cs typeface="Times New Roman"/>
                        <a:sym typeface="Times New Roman"/>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latin typeface="Times New Roman"/>
                          <a:ea typeface="Times New Roman"/>
                          <a:cs typeface="Times New Roman"/>
                          <a:sym typeface="Times New Roman"/>
                        </a:rPr>
                        <a:t>Power consumption</a:t>
                      </a:r>
                      <a:endParaRPr sz="1000">
                        <a:latin typeface="Times New Roman"/>
                        <a:ea typeface="Times New Roman"/>
                        <a:cs typeface="Times New Roman"/>
                        <a:sym typeface="Times New Roman"/>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latin typeface="Times New Roman"/>
                          <a:ea typeface="Times New Roman"/>
                          <a:cs typeface="Times New Roman"/>
                          <a:sym typeface="Times New Roman"/>
                        </a:rPr>
                        <a:t>1</a:t>
                      </a:r>
                      <a:endParaRPr sz="1000">
                        <a:latin typeface="Times New Roman"/>
                        <a:ea typeface="Times New Roman"/>
                        <a:cs typeface="Times New Roman"/>
                        <a:sym typeface="Times New Roman"/>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latin typeface="Times New Roman"/>
                          <a:ea typeface="Times New Roman"/>
                          <a:cs typeface="Times New Roman"/>
                          <a:sym typeface="Times New Roman"/>
                        </a:rPr>
                        <a:t>&lt; 100</a:t>
                      </a:r>
                      <a:endParaRPr sz="1000">
                        <a:latin typeface="Times New Roman"/>
                        <a:ea typeface="Times New Roman"/>
                        <a:cs typeface="Times New Roman"/>
                        <a:sym typeface="Times New Roman"/>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latin typeface="Times New Roman"/>
                          <a:ea typeface="Times New Roman"/>
                          <a:cs typeface="Times New Roman"/>
                          <a:sym typeface="Times New Roman"/>
                        </a:rPr>
                        <a:t>Watt hours</a:t>
                      </a:r>
                      <a:endParaRPr sz="1000">
                        <a:latin typeface="Times New Roman"/>
                        <a:ea typeface="Times New Roman"/>
                        <a:cs typeface="Times New Roman"/>
                        <a:sym typeface="Times New Roman"/>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
        <p:nvSpPr>
          <p:cNvPr id="148" name="Google Shape;148;p19"/>
          <p:cNvSpPr txBox="1"/>
          <p:nvPr>
            <p:ph idx="12" type="sldNum"/>
          </p:nvPr>
        </p:nvSpPr>
        <p:spPr>
          <a:xfrm>
            <a:off x="6553200" y="4767265"/>
            <a:ext cx="21336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